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60" r:id="rId9"/>
    <p:sldId id="270" r:id="rId10"/>
    <p:sldId id="279" r:id="rId11"/>
    <p:sldId id="271" r:id="rId12"/>
    <p:sldId id="272" r:id="rId13"/>
    <p:sldId id="273" r:id="rId14"/>
    <p:sldId id="261" r:id="rId15"/>
    <p:sldId id="275" r:id="rId16"/>
    <p:sldId id="278" r:id="rId17"/>
    <p:sldId id="274" r:id="rId18"/>
    <p:sldId id="277" r:id="rId19"/>
    <p:sldId id="276" r:id="rId20"/>
    <p:sldId id="265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9B5"/>
    <a:srgbClr val="C5D69F"/>
    <a:srgbClr val="FFE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62" d="100"/>
          <a:sy n="162" d="100"/>
        </p:scale>
        <p:origin x="2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3a5244a5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3a5244a5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402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3a5244a5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3a5244a5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053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3a5244a5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3a5244a5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445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3a5244a5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3a5244a5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214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a5244a5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a5244a5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a5244a5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a5244a5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493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a5244a5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a5244a5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51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a5244a5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a5244a5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135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a5244a5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a5244a5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821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a5244a5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a5244a5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40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3a5244a5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3a5244a5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3a5244a5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3a5244a5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3a5244a5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3a5244a5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3a5244a5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3a5244a5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040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3a5244a5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3a5244a5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218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3a5244a5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3a5244a5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22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3a5244a5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3a5244a5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02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3a5244a5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3a5244a5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3a5244a5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3a5244a5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65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Generating Long and Informative Reviews with Aspect-Aware Coarse-to-Fine Decoding</a:t>
            </a:r>
            <a:endParaRPr sz="14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6450" y="2894225"/>
            <a:ext cx="7688100" cy="1664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altLang="zh-TW" dirty="0"/>
              <a:t>Source:  ACL’19</a:t>
            </a:r>
          </a:p>
          <a:p>
            <a:pPr marL="0" lvl="0" indent="0">
              <a:lnSpc>
                <a:spcPct val="150000"/>
              </a:lnSpc>
            </a:pPr>
            <a:r>
              <a:rPr lang="en-US" altLang="zh-TW" dirty="0"/>
              <a:t>Speaker: Tzu-Yun, </a:t>
            </a:r>
            <a:r>
              <a:rPr lang="en-US" altLang="zh-TW" dirty="0" err="1"/>
              <a:t>Chien</a:t>
            </a:r>
            <a:endParaRPr lang="en-US" altLang="zh-TW" dirty="0"/>
          </a:p>
          <a:p>
            <a:pPr marL="0" lvl="0" indent="0">
              <a:lnSpc>
                <a:spcPct val="150000"/>
              </a:lnSpc>
            </a:pPr>
            <a:r>
              <a:rPr lang="en-US" altLang="zh-TW" dirty="0"/>
              <a:t>Advisor: Jia-Ling, Koh</a:t>
            </a:r>
            <a:endParaRPr lang="en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Date: 2020/10/05</a:t>
            </a:r>
            <a:endParaRPr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B123FBE-AEE1-FD4D-9F55-1BA1821467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BA28C6BD-50B5-7D49-B0AF-36FF77055E65}"/>
              </a:ext>
            </a:extLst>
          </p:cNvPr>
          <p:cNvSpPr/>
          <p:nvPr/>
        </p:nvSpPr>
        <p:spPr>
          <a:xfrm>
            <a:off x="7059124" y="2764061"/>
            <a:ext cx="247163" cy="320055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97393A8-161F-684B-B3F8-1878421912D0}"/>
              </a:ext>
            </a:extLst>
          </p:cNvPr>
          <p:cNvSpPr/>
          <p:nvPr/>
        </p:nvSpPr>
        <p:spPr>
          <a:xfrm>
            <a:off x="6727795" y="2385528"/>
            <a:ext cx="247163" cy="320055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C71DF5D-53DC-5642-B051-FF884187E7BB}"/>
              </a:ext>
            </a:extLst>
          </p:cNvPr>
          <p:cNvSpPr/>
          <p:nvPr/>
        </p:nvSpPr>
        <p:spPr>
          <a:xfrm>
            <a:off x="4352165" y="4385193"/>
            <a:ext cx="413568" cy="396565"/>
          </a:xfrm>
          <a:prstGeom prst="rect">
            <a:avLst/>
          </a:prstGeom>
          <a:solidFill>
            <a:srgbClr val="C5D6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2728C6E-6DFD-FF4B-97AD-E80BBA65BF2C}"/>
              </a:ext>
            </a:extLst>
          </p:cNvPr>
          <p:cNvSpPr/>
          <p:nvPr/>
        </p:nvSpPr>
        <p:spPr>
          <a:xfrm>
            <a:off x="5788492" y="4438335"/>
            <a:ext cx="272066" cy="32715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0828E09-3E41-8B4B-A5F1-8C23183818D2}"/>
              </a:ext>
            </a:extLst>
          </p:cNvPr>
          <p:cNvSpPr/>
          <p:nvPr/>
        </p:nvSpPr>
        <p:spPr>
          <a:xfrm>
            <a:off x="7182706" y="3845253"/>
            <a:ext cx="299844" cy="419784"/>
          </a:xfrm>
          <a:prstGeom prst="rect">
            <a:avLst/>
          </a:prstGeom>
          <a:solidFill>
            <a:srgbClr val="C5D6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A73CE92-0F6F-124B-AB4C-9A1B47088B19}"/>
              </a:ext>
            </a:extLst>
          </p:cNvPr>
          <p:cNvSpPr/>
          <p:nvPr/>
        </p:nvSpPr>
        <p:spPr>
          <a:xfrm>
            <a:off x="4312936" y="3252795"/>
            <a:ext cx="348216" cy="397290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CB0A365-DA18-D745-9F71-CF02C84536CD}"/>
              </a:ext>
            </a:extLst>
          </p:cNvPr>
          <p:cNvSpPr/>
          <p:nvPr/>
        </p:nvSpPr>
        <p:spPr>
          <a:xfrm>
            <a:off x="4359349" y="2514576"/>
            <a:ext cx="580777" cy="397290"/>
          </a:xfrm>
          <a:prstGeom prst="rect">
            <a:avLst/>
          </a:prstGeom>
          <a:solidFill>
            <a:srgbClr val="E5B9B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2CD6CF1-87B4-444C-8FD9-2D9AC8C8C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81" b="75290"/>
          <a:stretch/>
        </p:blipFill>
        <p:spPr>
          <a:xfrm>
            <a:off x="2303935" y="1033150"/>
            <a:ext cx="5272383" cy="128931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0B175D4-FC50-B245-BFC8-F441E29C84F7}"/>
              </a:ext>
            </a:extLst>
          </p:cNvPr>
          <p:cNvSpPr/>
          <p:nvPr/>
        </p:nvSpPr>
        <p:spPr>
          <a:xfrm>
            <a:off x="2521031" y="2016045"/>
            <a:ext cx="3663503" cy="4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300" dirty="0"/>
              <a:t>Aspect Decoder (Attention) </a:t>
            </a:r>
            <a:r>
              <a:rPr lang="en-US" sz="1400" dirty="0"/>
              <a:t>- </a:t>
            </a:r>
            <a:r>
              <a:rPr lang="en-US" altLang="zh-TW" sz="1400" dirty="0"/>
              <a:t>Aspect Sequence Generation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8BE988-B257-6247-AA07-6296752F2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0B14FB8-B0B5-5D4A-AF00-E1FA32121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652" y="1679148"/>
            <a:ext cx="3882373" cy="2809937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E1C42BE7-B8F5-5846-973A-6BFFBC127D9D}"/>
              </a:ext>
            </a:extLst>
          </p:cNvPr>
          <p:cNvGrpSpPr/>
          <p:nvPr/>
        </p:nvGrpSpPr>
        <p:grpSpPr>
          <a:xfrm>
            <a:off x="70235" y="3489198"/>
            <a:ext cx="2450795" cy="1654254"/>
            <a:chOff x="-212989" y="3430257"/>
            <a:chExt cx="2928707" cy="229629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EDDE44F-C563-C14B-A804-5BABEE52A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34" t="24711" r="69150" b="26488"/>
            <a:stretch/>
          </p:blipFill>
          <p:spPr>
            <a:xfrm rot="16200000">
              <a:off x="-75940" y="3293209"/>
              <a:ext cx="2296297" cy="257039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F521E5D-171D-104B-A5B5-A524FD1EDC20}"/>
                </a:ext>
              </a:extLst>
            </p:cNvPr>
            <p:cNvSpPr/>
            <p:nvPr/>
          </p:nvSpPr>
          <p:spPr>
            <a:xfrm rot="16200000">
              <a:off x="1728331" y="3429350"/>
              <a:ext cx="986480" cy="988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0993BF20-4196-594A-92CD-911166791705}"/>
              </a:ext>
            </a:extLst>
          </p:cNvPr>
          <p:cNvSpPr/>
          <p:nvPr/>
        </p:nvSpPr>
        <p:spPr>
          <a:xfrm rot="16200000">
            <a:off x="796752" y="2420345"/>
            <a:ext cx="443759" cy="189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D28E8FF-B9C2-9E49-98AD-C334A566F25F}"/>
              </a:ext>
            </a:extLst>
          </p:cNvPr>
          <p:cNvSpPr/>
          <p:nvPr/>
        </p:nvSpPr>
        <p:spPr>
          <a:xfrm rot="16200000">
            <a:off x="1921084" y="3235189"/>
            <a:ext cx="216377" cy="494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29D2136-A07C-1C49-A2FC-7B4696D5F5BF}"/>
              </a:ext>
            </a:extLst>
          </p:cNvPr>
          <p:cNvCxnSpPr>
            <a:cxnSpLocks/>
          </p:cNvCxnSpPr>
          <p:nvPr/>
        </p:nvCxnSpPr>
        <p:spPr>
          <a:xfrm flipV="1">
            <a:off x="1145711" y="3340354"/>
            <a:ext cx="1038205" cy="25026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414C3F53-B11E-CF46-9C0D-F3632EEC4ACE}"/>
              </a:ext>
            </a:extLst>
          </p:cNvPr>
          <p:cNvCxnSpPr>
            <a:cxnSpLocks/>
          </p:cNvCxnSpPr>
          <p:nvPr/>
        </p:nvCxnSpPr>
        <p:spPr>
          <a:xfrm flipV="1">
            <a:off x="1114208" y="3104327"/>
            <a:ext cx="450932" cy="48629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F741FFE7-ACD4-D44E-BAF9-87E84674A69B}"/>
              </a:ext>
            </a:extLst>
          </p:cNvPr>
          <p:cNvSpPr/>
          <p:nvPr/>
        </p:nvSpPr>
        <p:spPr>
          <a:xfrm rot="16200000">
            <a:off x="2290456" y="2382876"/>
            <a:ext cx="154014" cy="130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5FF9FEF-CC67-9B4D-876E-F37326342590}"/>
              </a:ext>
            </a:extLst>
          </p:cNvPr>
          <p:cNvSpPr/>
          <p:nvPr/>
        </p:nvSpPr>
        <p:spPr>
          <a:xfrm rot="16200000">
            <a:off x="2709082" y="2543806"/>
            <a:ext cx="197666" cy="97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Google Shape;99;p15">
                <a:extLst>
                  <a:ext uri="{FF2B5EF4-FFF2-40B4-BE49-F238E27FC236}">
                    <a16:creationId xmlns:a16="http://schemas.microsoft.com/office/drawing/2014/main" id="{2B0DE885-7BE9-2B40-9D70-251A70B41D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1857" y="3566951"/>
                <a:ext cx="453765" cy="55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TW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Google Shape;99;p15">
                <a:extLst>
                  <a:ext uri="{FF2B5EF4-FFF2-40B4-BE49-F238E27FC236}">
                    <a16:creationId xmlns:a16="http://schemas.microsoft.com/office/drawing/2014/main" id="{2B0DE885-7BE9-2B40-9D70-251A70B41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857" y="3566951"/>
                <a:ext cx="453765" cy="5579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Google Shape;99;p15">
                <a:extLst>
                  <a:ext uri="{FF2B5EF4-FFF2-40B4-BE49-F238E27FC236}">
                    <a16:creationId xmlns:a16="http://schemas.microsoft.com/office/drawing/2014/main" id="{87D47569-064B-3F43-9346-FD05CCC38B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778" y="2958057"/>
                <a:ext cx="453765" cy="55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TW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Google Shape;99;p15">
                <a:extLst>
                  <a:ext uri="{FF2B5EF4-FFF2-40B4-BE49-F238E27FC236}">
                    <a16:creationId xmlns:a16="http://schemas.microsoft.com/office/drawing/2014/main" id="{87D47569-064B-3F43-9346-FD05CCC38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8" y="2958057"/>
                <a:ext cx="453765" cy="5579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Google Shape;99;p15">
                <a:extLst>
                  <a:ext uri="{FF2B5EF4-FFF2-40B4-BE49-F238E27FC236}">
                    <a16:creationId xmlns:a16="http://schemas.microsoft.com/office/drawing/2014/main" id="{BB77BB60-B093-4C46-B241-582C31158D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8027" y="3132199"/>
                <a:ext cx="453765" cy="55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TW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Google Shape;99;p15">
                <a:extLst>
                  <a:ext uri="{FF2B5EF4-FFF2-40B4-BE49-F238E27FC236}">
                    <a16:creationId xmlns:a16="http://schemas.microsoft.com/office/drawing/2014/main" id="{BB77BB60-B093-4C46-B241-582C31158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27" y="3132199"/>
                <a:ext cx="453765" cy="557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>
            <a:extLst>
              <a:ext uri="{FF2B5EF4-FFF2-40B4-BE49-F238E27FC236}">
                <a16:creationId xmlns:a16="http://schemas.microsoft.com/office/drawing/2014/main" id="{7D23A639-E215-2441-B1D6-6AD9942AC98F}"/>
              </a:ext>
            </a:extLst>
          </p:cNvPr>
          <p:cNvSpPr/>
          <p:nvPr/>
        </p:nvSpPr>
        <p:spPr>
          <a:xfrm rot="16200000">
            <a:off x="1941556" y="4024562"/>
            <a:ext cx="856372" cy="30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4C5A1FD-D04A-6447-B338-49A41EEB1A1B}"/>
              </a:ext>
            </a:extLst>
          </p:cNvPr>
          <p:cNvCxnSpPr>
            <a:cxnSpLocks/>
          </p:cNvCxnSpPr>
          <p:nvPr/>
        </p:nvCxnSpPr>
        <p:spPr>
          <a:xfrm>
            <a:off x="1318437" y="3667943"/>
            <a:ext cx="1202594" cy="21637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Google Shape;99;p15">
                <a:extLst>
                  <a:ext uri="{FF2B5EF4-FFF2-40B4-BE49-F238E27FC236}">
                    <a16:creationId xmlns:a16="http://schemas.microsoft.com/office/drawing/2014/main" id="{0C07DF18-0024-B44B-9F37-6336083C4D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0608" y="1985847"/>
                <a:ext cx="4535655" cy="1382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80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bSup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9"/>
                              </m:r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TW" sz="18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func>
                              <m:func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1800" b="0" i="0" smtClean="0">
                                    <a:latin typeface="Cambria Math" panose="02040503050406030204" pitchFamily="18" charset="0"/>
                                  </a:rPr>
                                  <m:t>tanh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TW" sz="1800" b="0" i="1" smtClean="0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altLang="zh-TW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sz="1800" dirty="0"/>
              </a:p>
            </p:txBody>
          </p:sp>
        </mc:Choice>
        <mc:Fallback>
          <p:sp>
            <p:nvSpPr>
              <p:cNvPr id="46" name="Google Shape;99;p15">
                <a:extLst>
                  <a:ext uri="{FF2B5EF4-FFF2-40B4-BE49-F238E27FC236}">
                    <a16:creationId xmlns:a16="http://schemas.microsoft.com/office/drawing/2014/main" id="{0C07DF18-0024-B44B-9F37-6336083C4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08" y="1985847"/>
                <a:ext cx="4535655" cy="1382893"/>
              </a:xfrm>
              <a:prstGeom prst="rect">
                <a:avLst/>
              </a:prstGeom>
              <a:blipFill>
                <a:blip r:embed="rId8"/>
                <a:stretch>
                  <a:fillRect l="-280" b="-100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4781B30-A42A-0A4D-AC3F-A6DAE577DE0D}"/>
                  </a:ext>
                </a:extLst>
              </p:cNvPr>
              <p:cNvSpPr txBox="1"/>
              <p:nvPr/>
            </p:nvSpPr>
            <p:spPr>
              <a:xfrm>
                <a:off x="2271792" y="3042777"/>
                <a:ext cx="371384" cy="272639"/>
              </a:xfrm>
              <a:prstGeom prst="rect">
                <a:avLst/>
              </a:prstGeom>
              <a:solidFill>
                <a:srgbClr val="E5B9B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4781B30-A42A-0A4D-AC3F-A6DAE577D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92" y="3042777"/>
                <a:ext cx="371384" cy="272639"/>
              </a:xfrm>
              <a:prstGeom prst="rect">
                <a:avLst/>
              </a:prstGeom>
              <a:blipFill>
                <a:blip r:embed="rId9"/>
                <a:stretch>
                  <a:fillRect l="-6897" r="-6897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99;p15">
                <a:extLst>
                  <a:ext uri="{FF2B5EF4-FFF2-40B4-BE49-F238E27FC236}">
                    <a16:creationId xmlns:a16="http://schemas.microsoft.com/office/drawing/2014/main" id="{EFA52B1A-01D9-CD46-BE2B-0A4601C290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28930" y="3013686"/>
                <a:ext cx="4535655" cy="611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sz="1800" dirty="0"/>
              </a:p>
            </p:txBody>
          </p:sp>
        </mc:Choice>
        <mc:Fallback>
          <p:sp>
            <p:nvSpPr>
              <p:cNvPr id="30" name="Google Shape;99;p15">
                <a:extLst>
                  <a:ext uri="{FF2B5EF4-FFF2-40B4-BE49-F238E27FC236}">
                    <a16:creationId xmlns:a16="http://schemas.microsoft.com/office/drawing/2014/main" id="{EFA52B1A-01D9-CD46-BE2B-0A4601C29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930" y="3013686"/>
                <a:ext cx="4535655" cy="611725"/>
              </a:xfrm>
              <a:prstGeom prst="rect">
                <a:avLst/>
              </a:prstGeom>
              <a:blipFill>
                <a:blip r:embed="rId10"/>
                <a:stretch>
                  <a:fillRect l="-280" t="-31250" b="-10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84CA637-5DC2-8C4F-86D1-DF311BB3EF6F}"/>
                  </a:ext>
                </a:extLst>
              </p:cNvPr>
              <p:cNvSpPr/>
              <p:nvPr/>
            </p:nvSpPr>
            <p:spPr>
              <a:xfrm>
                <a:off x="1175929" y="2705583"/>
                <a:ext cx="303456" cy="3077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84CA637-5DC2-8C4F-86D1-DF311BB3E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29" y="2705583"/>
                <a:ext cx="30345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490525EE-062F-004A-B050-DF07E83960F9}"/>
              </a:ext>
            </a:extLst>
          </p:cNvPr>
          <p:cNvSpPr/>
          <p:nvPr/>
        </p:nvSpPr>
        <p:spPr>
          <a:xfrm>
            <a:off x="4369406" y="3844528"/>
            <a:ext cx="1287115" cy="397290"/>
          </a:xfrm>
          <a:prstGeom prst="rect">
            <a:avLst/>
          </a:prstGeom>
          <a:solidFill>
            <a:srgbClr val="FFE69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Google Shape;99;p15">
                <a:extLst>
                  <a:ext uri="{FF2B5EF4-FFF2-40B4-BE49-F238E27FC236}">
                    <a16:creationId xmlns:a16="http://schemas.microsoft.com/office/drawing/2014/main" id="{84EE521C-A8AF-2A4E-9A2C-A1956B594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28930" y="3606981"/>
                <a:ext cx="4535655" cy="611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acc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sz="1800" dirty="0"/>
              </a:p>
            </p:txBody>
          </p:sp>
        </mc:Choice>
        <mc:Fallback>
          <p:sp>
            <p:nvSpPr>
              <p:cNvPr id="40" name="Google Shape;99;p15">
                <a:extLst>
                  <a:ext uri="{FF2B5EF4-FFF2-40B4-BE49-F238E27FC236}">
                    <a16:creationId xmlns:a16="http://schemas.microsoft.com/office/drawing/2014/main" id="{84EE521C-A8AF-2A4E-9A2C-A1956B594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930" y="3606981"/>
                <a:ext cx="4535655" cy="611725"/>
              </a:xfrm>
              <a:prstGeom prst="rect">
                <a:avLst/>
              </a:prstGeom>
              <a:blipFill>
                <a:blip r:embed="rId12"/>
                <a:stretch>
                  <a:fillRect l="-280" b="-104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9EF3968-86DC-F847-B178-E4F3B1A5B937}"/>
                  </a:ext>
                </a:extLst>
              </p:cNvPr>
              <p:cNvSpPr/>
              <p:nvPr/>
            </p:nvSpPr>
            <p:spPr>
              <a:xfrm>
                <a:off x="2106314" y="1690487"/>
                <a:ext cx="1186286" cy="325089"/>
              </a:xfrm>
              <a:prstGeom prst="rect">
                <a:avLst/>
              </a:prstGeom>
              <a:solidFill>
                <a:srgbClr val="FFE698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9EF3968-86DC-F847-B178-E4F3B1A5B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14" y="1690487"/>
                <a:ext cx="1186286" cy="325089"/>
              </a:xfrm>
              <a:prstGeom prst="rect">
                <a:avLst/>
              </a:prstGeom>
              <a:blipFill>
                <a:blip r:embed="rId1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492AF0AB-4E95-E649-8C05-E45F2E9D92A8}"/>
              </a:ext>
            </a:extLst>
          </p:cNvPr>
          <p:cNvSpPr/>
          <p:nvPr/>
        </p:nvSpPr>
        <p:spPr>
          <a:xfrm>
            <a:off x="6591762" y="4370405"/>
            <a:ext cx="272066" cy="441596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6D3D02-D873-454F-84B1-769BDA5469C0}"/>
                  </a:ext>
                </a:extLst>
              </p:cNvPr>
              <p:cNvSpPr/>
              <p:nvPr/>
            </p:nvSpPr>
            <p:spPr>
              <a:xfrm>
                <a:off x="3490220" y="1958813"/>
                <a:ext cx="322351" cy="381195"/>
              </a:xfrm>
              <a:prstGeom prst="rect">
                <a:avLst/>
              </a:prstGeom>
              <a:solidFill>
                <a:srgbClr val="C5D69F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6D3D02-D873-454F-84B1-769BDA546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220" y="1958813"/>
                <a:ext cx="322351" cy="381195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Google Shape;99;p15">
                <a:extLst>
                  <a:ext uri="{FF2B5EF4-FFF2-40B4-BE49-F238E27FC236}">
                    <a16:creationId xmlns:a16="http://schemas.microsoft.com/office/drawing/2014/main" id="{4CC43000-5417-1044-AF45-FFD3807505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7217" y="4153763"/>
                <a:ext cx="4535655" cy="611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acc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altLang="zh-TW" sz="1800" b="0" i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>
          <p:sp>
            <p:nvSpPr>
              <p:cNvPr id="48" name="Google Shape;99;p15">
                <a:extLst>
                  <a:ext uri="{FF2B5EF4-FFF2-40B4-BE49-F238E27FC236}">
                    <a16:creationId xmlns:a16="http://schemas.microsoft.com/office/drawing/2014/main" id="{4CC43000-5417-1044-AF45-FFD380750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17" y="4153763"/>
                <a:ext cx="4535655" cy="611725"/>
              </a:xfrm>
              <a:prstGeom prst="rect">
                <a:avLst/>
              </a:prstGeom>
              <a:blipFill>
                <a:blip r:embed="rId15"/>
                <a:stretch>
                  <a:fillRect b="-10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1300A43-24F1-F742-98EB-51C9687BEC7D}"/>
                  </a:ext>
                </a:extLst>
              </p:cNvPr>
              <p:cNvSpPr/>
              <p:nvPr/>
            </p:nvSpPr>
            <p:spPr>
              <a:xfrm>
                <a:off x="3458321" y="3495460"/>
                <a:ext cx="280070" cy="344966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1300A43-24F1-F742-98EB-51C9687BE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21" y="3495460"/>
                <a:ext cx="280070" cy="344966"/>
              </a:xfrm>
              <a:prstGeom prst="rect">
                <a:avLst/>
              </a:prstGeom>
              <a:blipFill>
                <a:blip r:embed="rId16"/>
                <a:stretch>
                  <a:fillRect r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8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49" grpId="0" animBg="1"/>
      <p:bldP spid="47" grpId="0" animBg="1"/>
      <p:bldP spid="37" grpId="0" animBg="1"/>
      <p:bldP spid="29" grpId="0" animBg="1"/>
      <p:bldP spid="46" grpId="0"/>
      <p:bldP spid="30" grpId="0"/>
      <p:bldP spid="36" grpId="0" animBg="1"/>
      <p:bldP spid="40" grpId="0"/>
      <p:bldP spid="42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300" dirty="0"/>
              <a:t>Sketch Decoder </a:t>
            </a:r>
            <a:r>
              <a:rPr lang="en-US" altLang="zh-TW" sz="1400" dirty="0"/>
              <a:t>- Aspect-Aware Sketch Generation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8BE988-B257-6247-AA07-6296752F2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4147CC-9A4D-7C46-A84B-DE737E4E7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81" b="75290"/>
          <a:stretch/>
        </p:blipFill>
        <p:spPr>
          <a:xfrm>
            <a:off x="2987245" y="2239327"/>
            <a:ext cx="5272383" cy="128931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399CCE3-D5D3-D843-9DA8-49013B283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4" t="11652" r="800" b="21715"/>
          <a:stretch/>
        </p:blipFill>
        <p:spPr>
          <a:xfrm>
            <a:off x="607697" y="1382233"/>
            <a:ext cx="7651931" cy="347684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F8CF2EB-CFA8-ED40-9B41-FF12FB90FBE9}"/>
              </a:ext>
            </a:extLst>
          </p:cNvPr>
          <p:cNvSpPr/>
          <p:nvPr/>
        </p:nvSpPr>
        <p:spPr>
          <a:xfrm>
            <a:off x="2870791" y="4040372"/>
            <a:ext cx="5547359" cy="101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8AC552-0760-2546-AF55-D020EC351E66}"/>
              </a:ext>
            </a:extLst>
          </p:cNvPr>
          <p:cNvSpPr/>
          <p:nvPr/>
        </p:nvSpPr>
        <p:spPr>
          <a:xfrm>
            <a:off x="3294454" y="3633691"/>
            <a:ext cx="4657963" cy="81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450A4F2-4F25-DE43-9DE2-C8FEE0144D37}"/>
              </a:ext>
            </a:extLst>
          </p:cNvPr>
          <p:cNvSpPr/>
          <p:nvPr/>
        </p:nvSpPr>
        <p:spPr>
          <a:xfrm>
            <a:off x="2680401" y="1217142"/>
            <a:ext cx="413171" cy="1456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008E6C6-AB84-E045-97C6-D954D0588C72}"/>
                  </a:ext>
                </a:extLst>
              </p:cNvPr>
              <p:cNvSpPr txBox="1"/>
              <p:nvPr/>
            </p:nvSpPr>
            <p:spPr>
              <a:xfrm>
                <a:off x="2961827" y="2323954"/>
                <a:ext cx="374012" cy="296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TW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kumimoji="1" lang="en-US" altLang="zh-TW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kumimoji="1" lang="en-US" altLang="zh-TW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p>
                      </m:sSubSup>
                    </m:oMath>
                  </m:oMathPara>
                </a14:m>
                <a:endParaRPr kumimoji="1" lang="zh-TW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008E6C6-AB84-E045-97C6-D954D0588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827" y="2323954"/>
                <a:ext cx="374012" cy="296684"/>
              </a:xfrm>
              <a:prstGeom prst="rect">
                <a:avLst/>
              </a:prstGeom>
              <a:blipFill>
                <a:blip r:embed="rId4"/>
                <a:stretch>
                  <a:fillRect l="-13793" r="-6897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Google Shape;99;p15">
                <a:extLst>
                  <a:ext uri="{FF2B5EF4-FFF2-40B4-BE49-F238E27FC236}">
                    <a16:creationId xmlns:a16="http://schemas.microsoft.com/office/drawing/2014/main" id="{6D711257-5138-0D41-9DDA-52B7173074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572" y="1217142"/>
                <a:ext cx="2226626" cy="1838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TW" sz="1400" dirty="0"/>
                  <a:t>Initialization,</a:t>
                </a:r>
              </a:p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sub>
                      <m:sup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n-US" altLang="zh-TW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sSubSup>
                          <m:sSubSupPr>
                            <m:ctrlPr>
                              <a:rPr lang="en-US" altLang="zh-TW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  <m:sup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endParaRPr lang="en-US" altLang="zh-TW" sz="1400" dirty="0"/>
              </a:p>
              <a:p>
                <a:pPr marL="285750" indent="-285750"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>
          <p:sp>
            <p:nvSpPr>
              <p:cNvPr id="19" name="Google Shape;99;p15">
                <a:extLst>
                  <a:ext uri="{FF2B5EF4-FFF2-40B4-BE49-F238E27FC236}">
                    <a16:creationId xmlns:a16="http://schemas.microsoft.com/office/drawing/2014/main" id="{6D711257-5138-0D41-9DDA-52B717307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72" y="1217142"/>
                <a:ext cx="2226626" cy="1838544"/>
              </a:xfrm>
              <a:prstGeom prst="rect">
                <a:avLst/>
              </a:prstGeom>
              <a:blipFill>
                <a:blip r:embed="rId5"/>
                <a:stretch>
                  <a:fillRect l="-1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4980FCDF-6463-AA43-BA16-25E0B58169FB}"/>
              </a:ext>
            </a:extLst>
          </p:cNvPr>
          <p:cNvSpPr/>
          <p:nvPr/>
        </p:nvSpPr>
        <p:spPr>
          <a:xfrm>
            <a:off x="3979169" y="1992235"/>
            <a:ext cx="448999" cy="43194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057037E-934B-C740-A4E3-8BA0BD9ED6CD}"/>
              </a:ext>
            </a:extLst>
          </p:cNvPr>
          <p:cNvSpPr/>
          <p:nvPr/>
        </p:nvSpPr>
        <p:spPr>
          <a:xfrm>
            <a:off x="3736903" y="2452760"/>
            <a:ext cx="264868" cy="43194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0048857-B024-8E4A-8027-94E99C6CDD2A}"/>
              </a:ext>
            </a:extLst>
          </p:cNvPr>
          <p:cNvSpPr/>
          <p:nvPr/>
        </p:nvSpPr>
        <p:spPr>
          <a:xfrm>
            <a:off x="4453636" y="3965781"/>
            <a:ext cx="490497" cy="43194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AADABB4-A47B-0746-B2B7-08C96D6477D3}"/>
              </a:ext>
            </a:extLst>
          </p:cNvPr>
          <p:cNvSpPr/>
          <p:nvPr/>
        </p:nvSpPr>
        <p:spPr>
          <a:xfrm>
            <a:off x="5105212" y="3965781"/>
            <a:ext cx="303970" cy="43194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Google Shape;99;p15">
                <a:extLst>
                  <a:ext uri="{FF2B5EF4-FFF2-40B4-BE49-F238E27FC236}">
                    <a16:creationId xmlns:a16="http://schemas.microsoft.com/office/drawing/2014/main" id="{95967D0E-0C98-8C44-A80B-105DFAE374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0530" y="3781947"/>
                <a:ext cx="2851165" cy="1838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𝐺𝑅𝑈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/>
                        </m:sSubSup>
                      </m:sub>
                      <m:sup/>
                    </m:sSubSup>
                    <m:nary>
                      <m:naryPr>
                        <m:chr m:val="⨀"/>
                        <m:subHide m:val="on"/>
                        <m:supHide m:val="on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22" name="Google Shape;99;p15">
                <a:extLst>
                  <a:ext uri="{FF2B5EF4-FFF2-40B4-BE49-F238E27FC236}">
                    <a16:creationId xmlns:a16="http://schemas.microsoft.com/office/drawing/2014/main" id="{95967D0E-0C98-8C44-A80B-105DFAE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530" y="3781947"/>
                <a:ext cx="2851165" cy="1838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F6FFA0B3-5F1C-534E-BB7B-208156A3C31B}"/>
              </a:ext>
            </a:extLst>
          </p:cNvPr>
          <p:cNvSpPr/>
          <p:nvPr/>
        </p:nvSpPr>
        <p:spPr>
          <a:xfrm>
            <a:off x="4082902" y="2901590"/>
            <a:ext cx="277587" cy="320076"/>
          </a:xfrm>
          <a:prstGeom prst="rect">
            <a:avLst/>
          </a:prstGeom>
          <a:solidFill>
            <a:srgbClr val="E5B9B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94EB345-A8F0-C14E-93B2-DF90EC27836A}"/>
              </a:ext>
            </a:extLst>
          </p:cNvPr>
          <p:cNvSpPr/>
          <p:nvPr/>
        </p:nvSpPr>
        <p:spPr>
          <a:xfrm>
            <a:off x="5874155" y="3877444"/>
            <a:ext cx="1894051" cy="501579"/>
          </a:xfrm>
          <a:prstGeom prst="rect">
            <a:avLst/>
          </a:prstGeom>
          <a:solidFill>
            <a:srgbClr val="E5B9B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Google Shape;99;p15">
                <a:extLst>
                  <a:ext uri="{FF2B5EF4-FFF2-40B4-BE49-F238E27FC236}">
                    <a16:creationId xmlns:a16="http://schemas.microsoft.com/office/drawing/2014/main" id="{D411D6FE-0A6B-D148-8926-73FD4F9E7D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0856" y="3671394"/>
                <a:ext cx="3606433" cy="611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endParaRPr lang="en-US" altLang="zh-TW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</m:e>
                      </m:acc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sz="1800" dirty="0"/>
              </a:p>
            </p:txBody>
          </p:sp>
        </mc:Choice>
        <mc:Fallback>
          <p:sp>
            <p:nvSpPr>
              <p:cNvPr id="31" name="Google Shape;99;p15">
                <a:extLst>
                  <a:ext uri="{FF2B5EF4-FFF2-40B4-BE49-F238E27FC236}">
                    <a16:creationId xmlns:a16="http://schemas.microsoft.com/office/drawing/2014/main" id="{D411D6FE-0A6B-D148-8926-73FD4F9E7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856" y="3671394"/>
                <a:ext cx="3606433" cy="611725"/>
              </a:xfrm>
              <a:prstGeom prst="rect">
                <a:avLst/>
              </a:prstGeom>
              <a:blipFill>
                <a:blip r:embed="rId7"/>
                <a:stretch>
                  <a:fillRect l="-353" b="-1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7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9" grpId="1"/>
      <p:bldP spid="23" grpId="0" animBg="1"/>
      <p:bldP spid="24" grpId="0" animBg="1"/>
      <p:bldP spid="25" grpId="0" animBg="1"/>
      <p:bldP spid="26" grpId="0" animBg="1"/>
      <p:bldP spid="22" grpId="0"/>
      <p:bldP spid="29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300" dirty="0"/>
              <a:t>Sketch Encoder</a:t>
            </a:r>
            <a:r>
              <a:rPr lang="en-US" altLang="zh-TW" sz="1400" dirty="0"/>
              <a:t> - Sketch-based Review Generation</a:t>
            </a:r>
            <a:endParaRPr sz="14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8BE988-B257-6247-AA07-6296752F2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0C73ACEC-5C9D-6A46-A63E-96A30707A0D9}"/>
              </a:ext>
            </a:extLst>
          </p:cNvPr>
          <p:cNvGrpSpPr/>
          <p:nvPr/>
        </p:nvGrpSpPr>
        <p:grpSpPr>
          <a:xfrm>
            <a:off x="729450" y="1265274"/>
            <a:ext cx="6324600" cy="2349796"/>
            <a:chOff x="725850" y="2062716"/>
            <a:chExt cx="6324600" cy="234979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BFA5AD6-8758-C042-9094-491FEEE50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27" b="21022"/>
            <a:stretch/>
          </p:blipFill>
          <p:spPr>
            <a:xfrm>
              <a:off x="725850" y="2169042"/>
              <a:ext cx="6324600" cy="1998921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A904590-1CA9-F649-A6CD-47150A76131D}"/>
                </a:ext>
              </a:extLst>
            </p:cNvPr>
            <p:cNvSpPr/>
            <p:nvPr/>
          </p:nvSpPr>
          <p:spPr>
            <a:xfrm>
              <a:off x="2604977" y="2062716"/>
              <a:ext cx="4167963" cy="509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7033C54-C4DA-574E-A942-BEEEF10A6393}"/>
                </a:ext>
              </a:extLst>
            </p:cNvPr>
            <p:cNvSpPr/>
            <p:nvPr/>
          </p:nvSpPr>
          <p:spPr>
            <a:xfrm>
              <a:off x="2704214" y="3544916"/>
              <a:ext cx="4167963" cy="867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99;p15">
                <a:extLst>
                  <a:ext uri="{FF2B5EF4-FFF2-40B4-BE49-F238E27FC236}">
                    <a16:creationId xmlns:a16="http://schemas.microsoft.com/office/drawing/2014/main" id="{9C5EE71C-A80D-ED47-BFD1-6CE4C5D50E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7814" y="2907851"/>
                <a:ext cx="2851165" cy="1838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acc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𝐺𝑅𝑈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⃡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acc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/>
                        </m:sSubSup>
                      </m:sub>
                      <m:sup/>
                    </m:sSubSup>
                    <m:nary>
                      <m:naryPr>
                        <m:chr m:val="⨀"/>
                        <m:subHide m:val="on"/>
                        <m:supHide m:val="on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12" name="Google Shape;99;p15">
                <a:extLst>
                  <a:ext uri="{FF2B5EF4-FFF2-40B4-BE49-F238E27FC236}">
                    <a16:creationId xmlns:a16="http://schemas.microsoft.com/office/drawing/2014/main" id="{9C5EE71C-A80D-ED47-BFD1-6CE4C5D5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814" y="2907851"/>
                <a:ext cx="2851165" cy="1838544"/>
              </a:xfrm>
              <a:prstGeom prst="rect">
                <a:avLst/>
              </a:prstGeom>
              <a:blipFill>
                <a:blip r:embed="rId4"/>
                <a:stretch>
                  <a:fillRect l="-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99;p15">
            <a:extLst>
              <a:ext uri="{FF2B5EF4-FFF2-40B4-BE49-F238E27FC236}">
                <a16:creationId xmlns:a16="http://schemas.microsoft.com/office/drawing/2014/main" id="{EBB1114C-47B8-B149-B9C5-280AF47D6248}"/>
              </a:ext>
            </a:extLst>
          </p:cNvPr>
          <p:cNvSpPr txBox="1">
            <a:spLocks/>
          </p:cNvSpPr>
          <p:nvPr/>
        </p:nvSpPr>
        <p:spPr>
          <a:xfrm>
            <a:off x="6775638" y="2238440"/>
            <a:ext cx="2035014" cy="50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700" dirty="0">
                <a:highlight>
                  <a:srgbClr val="FFFF00"/>
                </a:highlight>
              </a:rPr>
              <a:t>Bi-directional GRU</a:t>
            </a:r>
          </a:p>
        </p:txBody>
      </p:sp>
    </p:spTree>
    <p:extLst>
      <p:ext uri="{BB962C8B-B14F-4D97-AF65-F5344CB8AC3E}">
        <p14:creationId xmlns:p14="http://schemas.microsoft.com/office/powerpoint/2010/main" val="367360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49" y="554350"/>
            <a:ext cx="7946717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300" dirty="0"/>
              <a:t>Sentence Decoder</a:t>
            </a:r>
            <a:r>
              <a:rPr lang="en-US" altLang="zh-TW" sz="1400" dirty="0"/>
              <a:t> - Sketch-based Review Generation</a:t>
            </a:r>
            <a:endParaRPr sz="14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8BE988-B257-6247-AA07-6296752F2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45E67E1-1F6B-5448-8EEF-A042CD6A53FE}"/>
              </a:ext>
            </a:extLst>
          </p:cNvPr>
          <p:cNvGrpSpPr/>
          <p:nvPr/>
        </p:nvGrpSpPr>
        <p:grpSpPr>
          <a:xfrm>
            <a:off x="48964" y="1254641"/>
            <a:ext cx="5331108" cy="2541182"/>
            <a:chOff x="729450" y="1244008"/>
            <a:chExt cx="6324600" cy="299838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A2DE2A3-B8E0-144D-9D3E-4F8FAF8B0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27" b="282"/>
            <a:stretch/>
          </p:blipFill>
          <p:spPr>
            <a:xfrm>
              <a:off x="729450" y="1371600"/>
              <a:ext cx="6324600" cy="2870791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8EA8AF3-91E9-C44B-B676-07CEF1BCAF4D}"/>
                </a:ext>
              </a:extLst>
            </p:cNvPr>
            <p:cNvSpPr/>
            <p:nvPr/>
          </p:nvSpPr>
          <p:spPr>
            <a:xfrm>
              <a:off x="2736167" y="1244008"/>
              <a:ext cx="4167963" cy="539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Google Shape;99;p15">
                <a:extLst>
                  <a:ext uri="{FF2B5EF4-FFF2-40B4-BE49-F238E27FC236}">
                    <a16:creationId xmlns:a16="http://schemas.microsoft.com/office/drawing/2014/main" id="{DD84C66F-7694-D24E-9779-132C3A089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8945" y="1403498"/>
                <a:ext cx="2851165" cy="1168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𝐺𝑅𝑈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</m:sub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⃡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acc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9" name="Google Shape;99;p15">
                <a:extLst>
                  <a:ext uri="{FF2B5EF4-FFF2-40B4-BE49-F238E27FC236}">
                    <a16:creationId xmlns:a16="http://schemas.microsoft.com/office/drawing/2014/main" id="{DD84C66F-7694-D24E-9779-132C3A089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945" y="1403498"/>
                <a:ext cx="2851165" cy="1168252"/>
              </a:xfrm>
              <a:prstGeom prst="rect">
                <a:avLst/>
              </a:prstGeom>
              <a:blipFill>
                <a:blip r:embed="rId4"/>
                <a:stretch>
                  <a:fillRect l="-446" b="-42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Google Shape;99;p15">
                <a:extLst>
                  <a:ext uri="{FF2B5EF4-FFF2-40B4-BE49-F238E27FC236}">
                    <a16:creationId xmlns:a16="http://schemas.microsoft.com/office/drawing/2014/main" id="{BA5BCA69-BA5E-714C-9F11-4819C7249E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8945" y="2450362"/>
                <a:ext cx="3492275" cy="7713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p>
                            </m:sSubSup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acc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sz="1800" dirty="0"/>
              </a:p>
            </p:txBody>
          </p:sp>
        </mc:Choice>
        <mc:Fallback>
          <p:sp>
            <p:nvSpPr>
              <p:cNvPr id="10" name="Google Shape;99;p15">
                <a:extLst>
                  <a:ext uri="{FF2B5EF4-FFF2-40B4-BE49-F238E27FC236}">
                    <a16:creationId xmlns:a16="http://schemas.microsoft.com/office/drawing/2014/main" id="{BA5BCA69-BA5E-714C-9F11-4819C724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945" y="2450362"/>
                <a:ext cx="3492275" cy="771303"/>
              </a:xfrm>
              <a:prstGeom prst="rect">
                <a:avLst/>
              </a:prstGeom>
              <a:blipFill>
                <a:blip r:embed="rId5"/>
                <a:stretch>
                  <a:fillRect l="-3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Google Shape;99;p15">
                <a:extLst>
                  <a:ext uri="{FF2B5EF4-FFF2-40B4-BE49-F238E27FC236}">
                    <a16:creationId xmlns:a16="http://schemas.microsoft.com/office/drawing/2014/main" id="{C0994EC2-17B2-BF41-81C6-C24F787CA0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8377" y="3065241"/>
                <a:ext cx="3492275" cy="7713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,1:</m:t>
                                </m:r>
                                <m:sSubSup>
                                  <m:sSubSupPr>
                                    <m:ctrlP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</m:s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endParaRPr lang="en-US" altLang="zh-TW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sz="1800" dirty="0"/>
              </a:p>
            </p:txBody>
          </p:sp>
        </mc:Choice>
        <mc:Fallback>
          <p:sp>
            <p:nvSpPr>
              <p:cNvPr id="11" name="Google Shape;99;p15">
                <a:extLst>
                  <a:ext uri="{FF2B5EF4-FFF2-40B4-BE49-F238E27FC236}">
                    <a16:creationId xmlns:a16="http://schemas.microsoft.com/office/drawing/2014/main" id="{C0994EC2-17B2-BF41-81C6-C24F787CA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377" y="3065241"/>
                <a:ext cx="3492275" cy="771303"/>
              </a:xfrm>
              <a:prstGeom prst="rect">
                <a:avLst/>
              </a:prstGeom>
              <a:blipFill>
                <a:blip r:embed="rId6"/>
                <a:stretch>
                  <a:fillRect b="-7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8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Dataset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4BB1FD4-5BDF-1A46-BFA2-2817297E57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9AB049-FEEC-3144-BF99-81F67AA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92" y="1881962"/>
            <a:ext cx="7799210" cy="1765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400" dirty="0"/>
              <a:t>Performance comparisons of different methods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4BB1FD4-5BDF-1A46-BFA2-2817297E57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992AB6-DF97-B548-953E-F636DC4F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11" y="1241301"/>
            <a:ext cx="6498879" cy="377189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624FBA6-94AD-2541-84A7-C65F563DB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172"/>
          <a:stretch/>
        </p:blipFill>
        <p:spPr>
          <a:xfrm>
            <a:off x="235386" y="1572431"/>
            <a:ext cx="1337301" cy="51896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F571AAE-9594-BE45-8819-FC5017727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27" r="-243"/>
          <a:stretch/>
        </p:blipFill>
        <p:spPr>
          <a:xfrm>
            <a:off x="235386" y="2091397"/>
            <a:ext cx="1946125" cy="5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5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400" dirty="0"/>
              <a:t>Ablation analysis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4BB1FD4-5BDF-1A46-BFA2-2817297E57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C81F557-0EFF-1843-A85D-83A6A291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2011473"/>
            <a:ext cx="48387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4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400" dirty="0"/>
              <a:t>Aspect coverage evaluation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4BB1FD4-5BDF-1A46-BFA2-2817297E57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45EEB21-535A-304E-8A35-6E74B31B0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1584695"/>
            <a:ext cx="6337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5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400" dirty="0"/>
              <a:t>Fluency evaluation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4BB1FD4-5BDF-1A46-BFA2-2817297E57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11FB15E-0E41-3B43-9F19-940A89126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025650"/>
            <a:ext cx="65659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2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400" dirty="0"/>
              <a:t>Case Study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4BB1FD4-5BDF-1A46-BFA2-2817297E57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A06930F-FE53-6D47-9293-D15B5D10D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2697"/>
            <a:ext cx="9144000" cy="24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0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813000" y="1352625"/>
            <a:ext cx="42450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Introduction</a:t>
            </a:r>
            <a:endParaRPr sz="17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Method</a:t>
            </a:r>
            <a:endParaRPr sz="17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Experiment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Conclusion</a:t>
            </a:r>
            <a:endParaRPr sz="17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7D86D6F-7A27-E24E-9108-F7A9BDCC84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Conclusion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FA63498-C315-FC45-AD99-FC9864E7B8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Google Shape;99;p15">
            <a:extLst>
              <a:ext uri="{FF2B5EF4-FFF2-40B4-BE49-F238E27FC236}">
                <a16:creationId xmlns:a16="http://schemas.microsoft.com/office/drawing/2014/main" id="{E45E102B-801F-AB4F-9E79-5007C4F2EF76}"/>
              </a:ext>
            </a:extLst>
          </p:cNvPr>
          <p:cNvSpPr txBox="1">
            <a:spLocks/>
          </p:cNvSpPr>
          <p:nvPr/>
        </p:nvSpPr>
        <p:spPr>
          <a:xfrm>
            <a:off x="729450" y="1305547"/>
            <a:ext cx="7688700" cy="306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altLang="zh-TW" sz="1800" dirty="0"/>
              <a:t>Proposed a novel review generation model using an aspect-aware coarse-to-fine generation process.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TW" sz="1800" dirty="0"/>
              <a:t>Decomposed the generation process into three stages focusing on different goals. 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400" dirty="0"/>
              <a:t>Generating Reviews</a:t>
            </a:r>
            <a:endParaRPr sz="23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3261151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700" dirty="0"/>
              <a:t>Review:</a:t>
            </a:r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51DF748A-132C-8C46-A995-ABE723E7661F}"/>
              </a:ext>
            </a:extLst>
          </p:cNvPr>
          <p:cNvSpPr txBox="1">
            <a:spLocks/>
          </p:cNvSpPr>
          <p:nvPr/>
        </p:nvSpPr>
        <p:spPr>
          <a:xfrm>
            <a:off x="990707" y="3644329"/>
            <a:ext cx="7688700" cy="15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Font typeface="Lato"/>
              <a:buNone/>
            </a:pPr>
            <a:r>
              <a:rPr lang="en-US" sz="1700" dirty="0"/>
              <a:t>This microphone sounds surprisingly great . I did get this product fast through the mail .  Price was what it would cost on the open market 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6FDBD0D-2D48-534D-9CE0-CE9518E0B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" t="896" r="21292" b="58320"/>
          <a:stretch/>
        </p:blipFill>
        <p:spPr>
          <a:xfrm>
            <a:off x="990708" y="1467295"/>
            <a:ext cx="4026182" cy="14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70F2A98-0D97-0E4D-A741-C028D148C69E}"/>
                  </a:ext>
                </a:extLst>
              </p:cNvPr>
              <p:cNvSpPr txBox="1"/>
              <p:nvPr/>
            </p:nvSpPr>
            <p:spPr>
              <a:xfrm>
                <a:off x="4957150" y="2165913"/>
                <a:ext cx="7870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𝑢𝑠𝑒𝑟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70F2A98-0D97-0E4D-A741-C028D148C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150" y="2165913"/>
                <a:ext cx="787075" cy="215444"/>
              </a:xfrm>
              <a:prstGeom prst="rect">
                <a:avLst/>
              </a:prstGeom>
              <a:blipFill>
                <a:blip r:embed="rId4"/>
                <a:stretch>
                  <a:fillRect l="-8065" t="-5882" r="-6452" b="-41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4E01014-14F2-8A49-9828-DED31A85C61D}"/>
                  </a:ext>
                </a:extLst>
              </p:cNvPr>
              <p:cNvSpPr txBox="1"/>
              <p:nvPr/>
            </p:nvSpPr>
            <p:spPr>
              <a:xfrm>
                <a:off x="4957150" y="1866602"/>
                <a:ext cx="747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4E01014-14F2-8A49-9828-DED31A85C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150" y="1866602"/>
                <a:ext cx="747256" cy="215444"/>
              </a:xfrm>
              <a:prstGeom prst="rect">
                <a:avLst/>
              </a:prstGeom>
              <a:blipFill>
                <a:blip r:embed="rId5"/>
                <a:stretch>
                  <a:fillRect l="-8475" r="-6780" b="-3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D0F2EEF-4827-2A42-89B9-4C843F4CF741}"/>
                  </a:ext>
                </a:extLst>
              </p:cNvPr>
              <p:cNvSpPr txBox="1"/>
              <p:nvPr/>
            </p:nvSpPr>
            <p:spPr>
              <a:xfrm>
                <a:off x="4957150" y="2465224"/>
                <a:ext cx="9330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𝑟𝑎𝑡𝑖𝑛𝑔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D0F2EEF-4827-2A42-89B9-4C843F4CF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150" y="2465224"/>
                <a:ext cx="933076" cy="215444"/>
              </a:xfrm>
              <a:prstGeom prst="rect">
                <a:avLst/>
              </a:prstGeom>
              <a:blipFill>
                <a:blip r:embed="rId6"/>
                <a:stretch>
                  <a:fillRect l="-6849" r="-6849" b="-3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95A964-A2B2-6A4D-BA41-D8BC47DF6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7" name="向下箭號 16">
            <a:extLst>
              <a:ext uri="{FF2B5EF4-FFF2-40B4-BE49-F238E27FC236}">
                <a16:creationId xmlns:a16="http://schemas.microsoft.com/office/drawing/2014/main" id="{0E715071-1D83-7540-B0F0-93A95DDD8D17}"/>
              </a:ext>
            </a:extLst>
          </p:cNvPr>
          <p:cNvSpPr/>
          <p:nvPr/>
        </p:nvSpPr>
        <p:spPr>
          <a:xfrm>
            <a:off x="4400548" y="3022764"/>
            <a:ext cx="171452" cy="245882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Google Shape;99;p15">
            <a:extLst>
              <a:ext uri="{FF2B5EF4-FFF2-40B4-BE49-F238E27FC236}">
                <a16:creationId xmlns:a16="http://schemas.microsoft.com/office/drawing/2014/main" id="{91E2FF9C-32D0-5148-9EA0-2C4175A3EAA2}"/>
              </a:ext>
            </a:extLst>
          </p:cNvPr>
          <p:cNvSpPr txBox="1">
            <a:spLocks/>
          </p:cNvSpPr>
          <p:nvPr/>
        </p:nvSpPr>
        <p:spPr>
          <a:xfrm>
            <a:off x="4576461" y="2819173"/>
            <a:ext cx="1216308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Generate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EEBA532-A4E9-8842-8E60-865C00A7659C}"/>
                  </a:ext>
                </a:extLst>
              </p:cNvPr>
              <p:cNvSpPr/>
              <p:nvPr/>
            </p:nvSpPr>
            <p:spPr>
              <a:xfrm>
                <a:off x="4334915" y="2398498"/>
                <a:ext cx="474169" cy="346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EEBA532-A4E9-8842-8E60-865C00A76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915" y="2398498"/>
                <a:ext cx="474169" cy="346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6" grpId="0"/>
      <p:bldP spid="17" grpId="1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400" dirty="0"/>
              <a:t>Generating Reviews</a:t>
            </a:r>
            <a:endParaRPr sz="2300" dirty="0"/>
          </a:p>
        </p:txBody>
      </p:sp>
      <p:sp>
        <p:nvSpPr>
          <p:cNvPr id="16" name="Google Shape;99;p15">
            <a:extLst>
              <a:ext uri="{FF2B5EF4-FFF2-40B4-BE49-F238E27FC236}">
                <a16:creationId xmlns:a16="http://schemas.microsoft.com/office/drawing/2014/main" id="{88E16D10-82A2-5A47-B7F1-F269E39CF73A}"/>
              </a:ext>
            </a:extLst>
          </p:cNvPr>
          <p:cNvSpPr txBox="1">
            <a:spLocks/>
          </p:cNvSpPr>
          <p:nvPr/>
        </p:nvSpPr>
        <p:spPr>
          <a:xfrm>
            <a:off x="729450" y="1398092"/>
            <a:ext cx="7688700" cy="220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Problems:</a:t>
            </a:r>
          </a:p>
          <a:p>
            <a:pPr marL="285750" indent="-285750">
              <a:lnSpc>
                <a:spcPct val="150000"/>
              </a:lnSpc>
            </a:pPr>
            <a:r>
              <a:rPr lang="en-US" sz="1700" dirty="0"/>
              <a:t>RNN-based:  Tend to generate short, repetitive and dull text.</a:t>
            </a:r>
          </a:p>
          <a:p>
            <a:pPr marL="285750" indent="-285750">
              <a:lnSpc>
                <a:spcPct val="150000"/>
              </a:lnSpc>
            </a:pPr>
            <a:r>
              <a:rPr lang="en-US" sz="1700" dirty="0"/>
              <a:t>GAN-based:</a:t>
            </a:r>
            <a:r>
              <a:rPr lang="en-US" dirty="0"/>
              <a:t>  </a:t>
            </a:r>
            <a:r>
              <a:rPr lang="en-US" sz="1700" dirty="0"/>
              <a:t>Seldom consider the linguistic information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700" dirty="0"/>
          </a:p>
          <a:p>
            <a:pPr marL="0" indent="0">
              <a:lnSpc>
                <a:spcPct val="150000"/>
              </a:lnSpc>
              <a:buNone/>
            </a:pPr>
            <a:endParaRPr lang="en-US" sz="1700" dirty="0"/>
          </a:p>
          <a:p>
            <a:pPr marL="0" indent="0">
              <a:lnSpc>
                <a:spcPct val="150000"/>
              </a:lnSpc>
              <a:buNone/>
            </a:pPr>
            <a:endParaRPr lang="en-US" sz="1700" dirty="0"/>
          </a:p>
        </p:txBody>
      </p:sp>
      <p:sp>
        <p:nvSpPr>
          <p:cNvPr id="19" name="向下箭號 18">
            <a:extLst>
              <a:ext uri="{FF2B5EF4-FFF2-40B4-BE49-F238E27FC236}">
                <a16:creationId xmlns:a16="http://schemas.microsoft.com/office/drawing/2014/main" id="{E43D16CC-C271-7C48-8947-1EB0DB52E057}"/>
              </a:ext>
            </a:extLst>
          </p:cNvPr>
          <p:cNvSpPr/>
          <p:nvPr/>
        </p:nvSpPr>
        <p:spPr>
          <a:xfrm rot="16200000">
            <a:off x="763065" y="3374504"/>
            <a:ext cx="171452" cy="245882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Google Shape;99;p15">
            <a:extLst>
              <a:ext uri="{FF2B5EF4-FFF2-40B4-BE49-F238E27FC236}">
                <a16:creationId xmlns:a16="http://schemas.microsoft.com/office/drawing/2014/main" id="{5DEDD285-29EB-F542-949C-C2E2BCE9073F}"/>
              </a:ext>
            </a:extLst>
          </p:cNvPr>
          <p:cNvSpPr txBox="1">
            <a:spLocks/>
          </p:cNvSpPr>
          <p:nvPr/>
        </p:nvSpPr>
        <p:spPr>
          <a:xfrm>
            <a:off x="1089235" y="3093467"/>
            <a:ext cx="7688700" cy="101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Focuses on word-level generation, neglecting the </a:t>
            </a:r>
            <a:r>
              <a:rPr lang="en-US" sz="1700" dirty="0">
                <a:solidFill>
                  <a:srgbClr val="FF0000"/>
                </a:solidFill>
              </a:rPr>
              <a:t>importance of topical and syntactic characteristics</a:t>
            </a:r>
            <a:r>
              <a:rPr lang="en-US" sz="1700" dirty="0"/>
              <a:t>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FBF9D3-3858-3F41-BC39-2DA0B26A6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12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58398F05-ED9D-694D-BFB0-F8BDEDC4F790}"/>
              </a:ext>
            </a:extLst>
          </p:cNvPr>
          <p:cNvSpPr/>
          <p:nvPr/>
        </p:nvSpPr>
        <p:spPr>
          <a:xfrm>
            <a:off x="1039674" y="2815199"/>
            <a:ext cx="3079124" cy="290636"/>
          </a:xfrm>
          <a:prstGeom prst="rect">
            <a:avLst/>
          </a:prstGeom>
          <a:solidFill>
            <a:srgbClr val="E5B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FBD5784-4809-AC4B-94B8-94FBE1A7395C}"/>
              </a:ext>
            </a:extLst>
          </p:cNvPr>
          <p:cNvSpPr/>
          <p:nvPr/>
        </p:nvSpPr>
        <p:spPr>
          <a:xfrm>
            <a:off x="7464580" y="2392223"/>
            <a:ext cx="993515" cy="290636"/>
          </a:xfrm>
          <a:prstGeom prst="rect">
            <a:avLst/>
          </a:prstGeom>
          <a:solidFill>
            <a:srgbClr val="E5B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7" name="Google Shape;99;p15">
            <a:extLst>
              <a:ext uri="{FF2B5EF4-FFF2-40B4-BE49-F238E27FC236}">
                <a16:creationId xmlns:a16="http://schemas.microsoft.com/office/drawing/2014/main" id="{03A1DB0C-E44B-0D44-9839-CFA68227F5AB}"/>
              </a:ext>
            </a:extLst>
          </p:cNvPr>
          <p:cNvSpPr txBox="1">
            <a:spLocks/>
          </p:cNvSpPr>
          <p:nvPr/>
        </p:nvSpPr>
        <p:spPr>
          <a:xfrm>
            <a:off x="990707" y="2309719"/>
            <a:ext cx="76887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1800" dirty="0"/>
              <a:t>                              					 	Price was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dirty="0">
                <a:solidFill>
                  <a:srgbClr val="FF0000"/>
                </a:solidFill>
              </a:rPr>
              <a:t>WP</a:t>
            </a:r>
            <a:r>
              <a:rPr lang="en-US" altLang="zh-TW" sz="1800" dirty="0"/>
              <a:t> it would cost on the </a:t>
            </a:r>
            <a:r>
              <a:rPr lang="en-US" altLang="zh-TW" sz="1800" dirty="0">
                <a:solidFill>
                  <a:srgbClr val="FF0000"/>
                </a:solidFill>
              </a:rPr>
              <a:t>JJ NN</a:t>
            </a:r>
            <a:r>
              <a:rPr lang="en-US" altLang="zh-TW" sz="1800" dirty="0"/>
              <a:t>. </a:t>
            </a:r>
            <a:endParaRPr lang="en-US" sz="18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8ED90E-DC01-114C-8A1C-C5B10CDF24E9}"/>
              </a:ext>
            </a:extLst>
          </p:cNvPr>
          <p:cNvSpPr/>
          <p:nvPr/>
        </p:nvSpPr>
        <p:spPr>
          <a:xfrm>
            <a:off x="3697615" y="2384656"/>
            <a:ext cx="3704671" cy="290636"/>
          </a:xfrm>
          <a:prstGeom prst="rect">
            <a:avLst/>
          </a:prstGeom>
          <a:solidFill>
            <a:srgbClr val="C5D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40EA233-A207-A94D-9C31-BEB2EEC7318A}"/>
              </a:ext>
            </a:extLst>
          </p:cNvPr>
          <p:cNvSpPr/>
          <p:nvPr/>
        </p:nvSpPr>
        <p:spPr>
          <a:xfrm>
            <a:off x="1057092" y="2397256"/>
            <a:ext cx="2513423" cy="290636"/>
          </a:xfrm>
          <a:prstGeom prst="rect">
            <a:avLst/>
          </a:prstGeom>
          <a:solidFill>
            <a:srgbClr val="FFE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F06F172-CFC4-4F43-9477-85162FF8DBA1}"/>
              </a:ext>
            </a:extLst>
          </p:cNvPr>
          <p:cNvSpPr/>
          <p:nvPr/>
        </p:nvSpPr>
        <p:spPr>
          <a:xfrm>
            <a:off x="1967024" y="4068449"/>
            <a:ext cx="4710223" cy="290636"/>
          </a:xfrm>
          <a:prstGeom prst="rect">
            <a:avLst/>
          </a:prstGeom>
          <a:solidFill>
            <a:srgbClr val="E5B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66535D-0600-7D46-BE0D-1B2F011877F7}"/>
              </a:ext>
            </a:extLst>
          </p:cNvPr>
          <p:cNvSpPr/>
          <p:nvPr/>
        </p:nvSpPr>
        <p:spPr>
          <a:xfrm>
            <a:off x="990707" y="4064057"/>
            <a:ext cx="955051" cy="290636"/>
          </a:xfrm>
          <a:prstGeom prst="rect">
            <a:avLst/>
          </a:prstGeom>
          <a:solidFill>
            <a:srgbClr val="C5D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175305A-C5ED-6543-9EA1-082A3CA3EECE}"/>
              </a:ext>
            </a:extLst>
          </p:cNvPr>
          <p:cNvSpPr/>
          <p:nvPr/>
        </p:nvSpPr>
        <p:spPr>
          <a:xfrm>
            <a:off x="5184615" y="3662344"/>
            <a:ext cx="3229935" cy="290636"/>
          </a:xfrm>
          <a:prstGeom prst="rect">
            <a:avLst/>
          </a:prstGeom>
          <a:solidFill>
            <a:srgbClr val="C5D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2874DAA-CA75-FA4B-8DC1-082824853049}"/>
              </a:ext>
            </a:extLst>
          </p:cNvPr>
          <p:cNvSpPr/>
          <p:nvPr/>
        </p:nvSpPr>
        <p:spPr>
          <a:xfrm>
            <a:off x="990707" y="3662344"/>
            <a:ext cx="4164767" cy="290636"/>
          </a:xfrm>
          <a:prstGeom prst="rect">
            <a:avLst/>
          </a:prstGeom>
          <a:solidFill>
            <a:srgbClr val="FFE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300" dirty="0"/>
              <a:t>Motivation</a:t>
            </a:r>
            <a:endParaRPr sz="23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312714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1700" dirty="0"/>
              <a:t>Review:</a:t>
            </a:r>
          </a:p>
        </p:txBody>
      </p:sp>
      <p:sp>
        <p:nvSpPr>
          <p:cNvPr id="6" name="Google Shape;99;p15">
            <a:extLst>
              <a:ext uri="{FF2B5EF4-FFF2-40B4-BE49-F238E27FC236}">
                <a16:creationId xmlns:a16="http://schemas.microsoft.com/office/drawing/2014/main" id="{51DF748A-132C-8C46-A995-ABE723E7661F}"/>
              </a:ext>
            </a:extLst>
          </p:cNvPr>
          <p:cNvSpPr txBox="1">
            <a:spLocks/>
          </p:cNvSpPr>
          <p:nvPr/>
        </p:nvSpPr>
        <p:spPr>
          <a:xfrm>
            <a:off x="990707" y="3510322"/>
            <a:ext cx="7688700" cy="15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Font typeface="Lato"/>
              <a:buNone/>
            </a:pPr>
            <a:r>
              <a:rPr lang="en-US" sz="1700" dirty="0"/>
              <a:t>This </a:t>
            </a:r>
            <a:r>
              <a:rPr lang="en-US" sz="1700" dirty="0">
                <a:solidFill>
                  <a:srgbClr val="FF0000"/>
                </a:solidFill>
              </a:rPr>
              <a:t>microphone</a:t>
            </a:r>
            <a:r>
              <a:rPr lang="en-US" sz="1700" dirty="0"/>
              <a:t> sounds </a:t>
            </a:r>
            <a:r>
              <a:rPr lang="en-US" sz="1700" dirty="0">
                <a:solidFill>
                  <a:srgbClr val="FF0000"/>
                </a:solidFill>
              </a:rPr>
              <a:t>surprisingly</a:t>
            </a:r>
            <a:r>
              <a:rPr lang="en-US" sz="1700" dirty="0"/>
              <a:t> great . I </a:t>
            </a:r>
            <a:r>
              <a:rPr lang="en-US" sz="1700" dirty="0">
                <a:solidFill>
                  <a:srgbClr val="FF0000"/>
                </a:solidFill>
              </a:rPr>
              <a:t>did get</a:t>
            </a:r>
            <a:r>
              <a:rPr lang="en-US" sz="1700" dirty="0"/>
              <a:t> this product fast </a:t>
            </a:r>
            <a:r>
              <a:rPr lang="en-US" sz="1700" dirty="0">
                <a:solidFill>
                  <a:srgbClr val="FF0000"/>
                </a:solidFill>
              </a:rPr>
              <a:t>through</a:t>
            </a:r>
            <a:r>
              <a:rPr lang="en-US" sz="1700" dirty="0"/>
              <a:t> the </a:t>
            </a:r>
            <a:r>
              <a:rPr lang="en-US" sz="1700" dirty="0">
                <a:solidFill>
                  <a:srgbClr val="FF0000"/>
                </a:solidFill>
              </a:rPr>
              <a:t>mail</a:t>
            </a:r>
            <a:r>
              <a:rPr lang="en-US" sz="1700" dirty="0"/>
              <a:t> .  Price was </a:t>
            </a:r>
            <a:r>
              <a:rPr lang="en-US" sz="1700" dirty="0">
                <a:solidFill>
                  <a:srgbClr val="FF0000"/>
                </a:solidFill>
              </a:rPr>
              <a:t>what</a:t>
            </a:r>
            <a:r>
              <a:rPr lang="en-US" sz="1700" dirty="0"/>
              <a:t> it would cost on the </a:t>
            </a:r>
            <a:r>
              <a:rPr lang="en-US" sz="1700" dirty="0">
                <a:solidFill>
                  <a:srgbClr val="FF0000"/>
                </a:solidFill>
              </a:rPr>
              <a:t>open market</a:t>
            </a:r>
            <a:r>
              <a:rPr lang="en-US" sz="1700" dirty="0"/>
              <a:t> .</a:t>
            </a:r>
          </a:p>
        </p:txBody>
      </p:sp>
      <p:sp>
        <p:nvSpPr>
          <p:cNvPr id="13" name="Google Shape;99;p15">
            <a:extLst>
              <a:ext uri="{FF2B5EF4-FFF2-40B4-BE49-F238E27FC236}">
                <a16:creationId xmlns:a16="http://schemas.microsoft.com/office/drawing/2014/main" id="{AD25A96B-B871-6D49-A1D6-839D821B9428}"/>
              </a:ext>
            </a:extLst>
          </p:cNvPr>
          <p:cNvSpPr txBox="1">
            <a:spLocks/>
          </p:cNvSpPr>
          <p:nvPr/>
        </p:nvSpPr>
        <p:spPr>
          <a:xfrm>
            <a:off x="729450" y="1305547"/>
            <a:ext cx="1216308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1700" dirty="0"/>
              <a:t>Aspect: </a:t>
            </a:r>
          </a:p>
        </p:txBody>
      </p:sp>
      <p:sp>
        <p:nvSpPr>
          <p:cNvPr id="14" name="Google Shape;99;p15">
            <a:extLst>
              <a:ext uri="{FF2B5EF4-FFF2-40B4-BE49-F238E27FC236}">
                <a16:creationId xmlns:a16="http://schemas.microsoft.com/office/drawing/2014/main" id="{D96F584A-26B7-8C4D-A8F1-D090E1A90C25}"/>
              </a:ext>
            </a:extLst>
          </p:cNvPr>
          <p:cNvSpPr txBox="1">
            <a:spLocks/>
          </p:cNvSpPr>
          <p:nvPr/>
        </p:nvSpPr>
        <p:spPr>
          <a:xfrm>
            <a:off x="1824603" y="1305547"/>
            <a:ext cx="791006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700" dirty="0">
                <a:highlight>
                  <a:srgbClr val="FFE698"/>
                </a:highlight>
              </a:rPr>
              <a:t>Sound </a:t>
            </a:r>
          </a:p>
        </p:txBody>
      </p:sp>
      <p:sp>
        <p:nvSpPr>
          <p:cNvPr id="15" name="Google Shape;99;p15">
            <a:extLst>
              <a:ext uri="{FF2B5EF4-FFF2-40B4-BE49-F238E27FC236}">
                <a16:creationId xmlns:a16="http://schemas.microsoft.com/office/drawing/2014/main" id="{5833E89F-545D-8D42-9657-AF38E632411A}"/>
              </a:ext>
            </a:extLst>
          </p:cNvPr>
          <p:cNvSpPr txBox="1">
            <a:spLocks/>
          </p:cNvSpPr>
          <p:nvPr/>
        </p:nvSpPr>
        <p:spPr>
          <a:xfrm>
            <a:off x="2926618" y="1305547"/>
            <a:ext cx="946298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700" dirty="0">
                <a:highlight>
                  <a:srgbClr val="C5D69F"/>
                </a:highlight>
              </a:rPr>
              <a:t>Service </a:t>
            </a:r>
          </a:p>
        </p:txBody>
      </p:sp>
      <p:sp>
        <p:nvSpPr>
          <p:cNvPr id="16" name="Google Shape;99;p15">
            <a:extLst>
              <a:ext uri="{FF2B5EF4-FFF2-40B4-BE49-F238E27FC236}">
                <a16:creationId xmlns:a16="http://schemas.microsoft.com/office/drawing/2014/main" id="{8511386F-A61B-2C4F-819D-50B471BA2EB7}"/>
              </a:ext>
            </a:extLst>
          </p:cNvPr>
          <p:cNvSpPr txBox="1">
            <a:spLocks/>
          </p:cNvSpPr>
          <p:nvPr/>
        </p:nvSpPr>
        <p:spPr>
          <a:xfrm>
            <a:off x="4183925" y="1305547"/>
            <a:ext cx="946298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700" dirty="0">
                <a:highlight>
                  <a:srgbClr val="E5B9B5"/>
                </a:highlight>
              </a:rPr>
              <a:t>Price </a:t>
            </a:r>
          </a:p>
        </p:txBody>
      </p:sp>
      <p:sp>
        <p:nvSpPr>
          <p:cNvPr id="2" name="向下箭號 1">
            <a:extLst>
              <a:ext uri="{FF2B5EF4-FFF2-40B4-BE49-F238E27FC236}">
                <a16:creationId xmlns:a16="http://schemas.microsoft.com/office/drawing/2014/main" id="{1087B864-4F24-1542-A8FB-04AF47167DEA}"/>
              </a:ext>
            </a:extLst>
          </p:cNvPr>
          <p:cNvSpPr/>
          <p:nvPr/>
        </p:nvSpPr>
        <p:spPr>
          <a:xfrm rot="16200000">
            <a:off x="2705988" y="1481909"/>
            <a:ext cx="171452" cy="245882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向下箭號 16">
            <a:extLst>
              <a:ext uri="{FF2B5EF4-FFF2-40B4-BE49-F238E27FC236}">
                <a16:creationId xmlns:a16="http://schemas.microsoft.com/office/drawing/2014/main" id="{6686EA05-C562-B44D-BD1C-6A0C7A3853CC}"/>
              </a:ext>
            </a:extLst>
          </p:cNvPr>
          <p:cNvSpPr/>
          <p:nvPr/>
        </p:nvSpPr>
        <p:spPr>
          <a:xfrm rot="16200000">
            <a:off x="3910131" y="1481909"/>
            <a:ext cx="171452" cy="245882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Google Shape;99;p15">
            <a:extLst>
              <a:ext uri="{FF2B5EF4-FFF2-40B4-BE49-F238E27FC236}">
                <a16:creationId xmlns:a16="http://schemas.microsoft.com/office/drawing/2014/main" id="{27B9C5B1-8678-8E45-872F-94D361C1E49E}"/>
              </a:ext>
            </a:extLst>
          </p:cNvPr>
          <p:cNvSpPr txBox="1">
            <a:spLocks/>
          </p:cNvSpPr>
          <p:nvPr/>
        </p:nvSpPr>
        <p:spPr>
          <a:xfrm>
            <a:off x="729450" y="1840747"/>
            <a:ext cx="1216308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1700" dirty="0"/>
              <a:t>Sketch: </a:t>
            </a:r>
          </a:p>
        </p:txBody>
      </p:sp>
      <p:sp>
        <p:nvSpPr>
          <p:cNvPr id="26" name="Google Shape;99;p15">
            <a:extLst>
              <a:ext uri="{FF2B5EF4-FFF2-40B4-BE49-F238E27FC236}">
                <a16:creationId xmlns:a16="http://schemas.microsoft.com/office/drawing/2014/main" id="{D412C5A4-9D0B-B440-AD6F-08069F2E9BDF}"/>
              </a:ext>
            </a:extLst>
          </p:cNvPr>
          <p:cNvSpPr txBox="1">
            <a:spLocks/>
          </p:cNvSpPr>
          <p:nvPr/>
        </p:nvSpPr>
        <p:spPr>
          <a:xfrm>
            <a:off x="3626668" y="2236268"/>
            <a:ext cx="3995960" cy="43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1800" dirty="0"/>
              <a:t>I </a:t>
            </a:r>
            <a:r>
              <a:rPr lang="en-US" altLang="zh-TW" sz="1800" dirty="0">
                <a:solidFill>
                  <a:srgbClr val="FF0000"/>
                </a:solidFill>
              </a:rPr>
              <a:t>VBD VB </a:t>
            </a:r>
            <a:r>
              <a:rPr lang="en-US" altLang="zh-TW" sz="1800" dirty="0"/>
              <a:t>this product fast </a:t>
            </a:r>
            <a:r>
              <a:rPr lang="en-US" altLang="zh-TW" sz="1800" dirty="0">
                <a:solidFill>
                  <a:srgbClr val="FF0000"/>
                </a:solidFill>
              </a:rPr>
              <a:t>IN</a:t>
            </a:r>
            <a:r>
              <a:rPr lang="en-US" altLang="zh-TW" sz="1800" dirty="0"/>
              <a:t> the </a:t>
            </a:r>
            <a:r>
              <a:rPr lang="en-US" altLang="zh-TW" sz="1800" dirty="0">
                <a:solidFill>
                  <a:srgbClr val="FF0000"/>
                </a:solidFill>
              </a:rPr>
              <a:t>NN</a:t>
            </a:r>
            <a:r>
              <a:rPr lang="en-US" altLang="zh-TW" sz="1800" dirty="0"/>
              <a:t> . </a:t>
            </a:r>
            <a:endParaRPr lang="en-US" sz="1800" dirty="0"/>
          </a:p>
        </p:txBody>
      </p:sp>
      <p:sp>
        <p:nvSpPr>
          <p:cNvPr id="20" name="Google Shape;99;p15">
            <a:extLst>
              <a:ext uri="{FF2B5EF4-FFF2-40B4-BE49-F238E27FC236}">
                <a16:creationId xmlns:a16="http://schemas.microsoft.com/office/drawing/2014/main" id="{A36D3A0E-D34F-6D41-A486-5AB0FFE77550}"/>
              </a:ext>
            </a:extLst>
          </p:cNvPr>
          <p:cNvSpPr txBox="1">
            <a:spLocks/>
          </p:cNvSpPr>
          <p:nvPr/>
        </p:nvSpPr>
        <p:spPr>
          <a:xfrm>
            <a:off x="990707" y="2233497"/>
            <a:ext cx="2706908" cy="15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1800" dirty="0"/>
              <a:t>This </a:t>
            </a:r>
            <a:r>
              <a:rPr lang="en-US" altLang="zh-TW" sz="1800" dirty="0">
                <a:solidFill>
                  <a:srgbClr val="FF0000"/>
                </a:solidFill>
              </a:rPr>
              <a:t>NN</a:t>
            </a:r>
            <a:r>
              <a:rPr lang="en-US" altLang="zh-TW" sz="1800" dirty="0"/>
              <a:t> sounds </a:t>
            </a:r>
            <a:r>
              <a:rPr lang="en-US" altLang="zh-TW" sz="1800" dirty="0">
                <a:solidFill>
                  <a:srgbClr val="FF0000"/>
                </a:solidFill>
              </a:rPr>
              <a:t>RB</a:t>
            </a:r>
            <a:r>
              <a:rPr lang="en-US" altLang="zh-TW" sz="1800" dirty="0"/>
              <a:t> great . </a:t>
            </a:r>
            <a:endParaRPr lang="en-US" sz="18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07099C8-347D-3440-97EA-A2A98B9A83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37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21" grpId="0" animBg="1"/>
      <p:bldP spid="12" grpId="0" animBg="1"/>
      <p:bldP spid="11" grpId="0" animBg="1"/>
      <p:bldP spid="10" grpId="0" animBg="1"/>
      <p:bldP spid="3" grpId="0" animBg="1"/>
      <p:bldP spid="14" grpId="0"/>
      <p:bldP spid="15" grpId="0"/>
      <p:bldP spid="16" grpId="0"/>
      <p:bldP spid="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300" dirty="0"/>
              <a:t>Aim(s)</a:t>
            </a:r>
            <a:endParaRPr lang="en-US" sz="2300" dirty="0"/>
          </a:p>
        </p:txBody>
      </p:sp>
      <p:sp>
        <p:nvSpPr>
          <p:cNvPr id="13" name="Google Shape;99;p15">
            <a:extLst>
              <a:ext uri="{FF2B5EF4-FFF2-40B4-BE49-F238E27FC236}">
                <a16:creationId xmlns:a16="http://schemas.microsoft.com/office/drawing/2014/main" id="{AD25A96B-B871-6D49-A1D6-839D821B9428}"/>
              </a:ext>
            </a:extLst>
          </p:cNvPr>
          <p:cNvSpPr txBox="1">
            <a:spLocks/>
          </p:cNvSpPr>
          <p:nvPr/>
        </p:nvSpPr>
        <p:spPr>
          <a:xfrm>
            <a:off x="729450" y="1305547"/>
            <a:ext cx="7688700" cy="306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1700" dirty="0"/>
              <a:t>Propose a review generation model </a:t>
            </a:r>
            <a:r>
              <a:rPr lang="en-US" altLang="zh-TW" sz="1700" dirty="0"/>
              <a:t>by characterizing an elaborately designed aspect-aware coarse-to-fine generation process.</a:t>
            </a:r>
            <a:endParaRPr lang="en-US" sz="1700" dirty="0"/>
          </a:p>
          <a:p>
            <a:pPr marL="285750" indent="-285750">
              <a:lnSpc>
                <a:spcPct val="150000"/>
              </a:lnSpc>
            </a:pPr>
            <a:r>
              <a:rPr lang="en-US" altLang="zh-TW" sz="1700" dirty="0"/>
              <a:t>Decompose the generation process into three stages, namely aspect sequence generation, aspect-aware sketch generation and sketch-based sentence generation. </a:t>
            </a:r>
            <a:endParaRPr lang="en-US" sz="1700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98C3074-0BEC-E14F-B2AD-1B99A072AB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511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6F82270-3DED-A447-AF81-50D2CFFA2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04" y="657891"/>
            <a:ext cx="6324600" cy="4203700"/>
          </a:xfrm>
          <a:prstGeom prst="rect">
            <a:avLst/>
          </a:prstGeom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2300" dirty="0"/>
              <a:t>Framework</a:t>
            </a:r>
            <a:endParaRPr lang="en-US" sz="2300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98C3074-0BEC-E14F-B2AD-1B99A072AB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296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782543D-52E1-B349-A52B-1326D7A9E59D}"/>
              </a:ext>
            </a:extLst>
          </p:cNvPr>
          <p:cNvSpPr/>
          <p:nvPr/>
        </p:nvSpPr>
        <p:spPr>
          <a:xfrm>
            <a:off x="3848986" y="3007402"/>
            <a:ext cx="340242" cy="3592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300" dirty="0"/>
              <a:t>Context Encoder</a:t>
            </a:r>
            <a:r>
              <a:rPr lang="en-US" sz="1400" dirty="0"/>
              <a:t> - </a:t>
            </a:r>
            <a:r>
              <a:rPr lang="en-US" altLang="zh-TW" sz="1400" dirty="0"/>
              <a:t>Aspect Sequence Generation 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8BE988-B257-6247-AA07-6296752F2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36AF0EC-D1F5-574A-8C0D-AC39B7D79B37}"/>
              </a:ext>
            </a:extLst>
          </p:cNvPr>
          <p:cNvGrpSpPr/>
          <p:nvPr/>
        </p:nvGrpSpPr>
        <p:grpSpPr>
          <a:xfrm>
            <a:off x="313579" y="1627697"/>
            <a:ext cx="3047624" cy="2763550"/>
            <a:chOff x="313579" y="1627697"/>
            <a:chExt cx="3047624" cy="2763550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92412390-AF2F-D049-9DDC-9148E65A5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34" t="24711" r="69150" b="26488"/>
            <a:stretch/>
          </p:blipFill>
          <p:spPr>
            <a:xfrm>
              <a:off x="1086392" y="1627697"/>
              <a:ext cx="2274811" cy="2546344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881E032-FB0C-0E44-B7F7-289DEC06796B}"/>
                </a:ext>
              </a:extLst>
            </p:cNvPr>
            <p:cNvSpPr/>
            <p:nvPr/>
          </p:nvSpPr>
          <p:spPr>
            <a:xfrm>
              <a:off x="2356053" y="3533422"/>
              <a:ext cx="1005150" cy="857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E2204EB7-CD91-174B-9E72-D624DFE933AB}"/>
                    </a:ext>
                  </a:extLst>
                </p:cNvPr>
                <p:cNvSpPr txBox="1"/>
                <p:nvPr/>
              </p:nvSpPr>
              <p:spPr>
                <a:xfrm>
                  <a:off x="421630" y="2685425"/>
                  <a:ext cx="78707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𝑢𝑠𝑒𝑟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E2204EB7-CD91-174B-9E72-D624DFE93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30" y="2685425"/>
                  <a:ext cx="787075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8065" t="-5882" r="-6452" b="-411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0D03C35D-177E-D844-BF83-086C3E8EF7EC}"/>
                    </a:ext>
                  </a:extLst>
                </p:cNvPr>
                <p:cNvSpPr txBox="1"/>
                <p:nvPr/>
              </p:nvSpPr>
              <p:spPr>
                <a:xfrm>
                  <a:off x="470213" y="2260009"/>
                  <a:ext cx="7472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𝑖𝑡𝑒𝑚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0D03C35D-177E-D844-BF83-086C3E8EF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3" y="2260009"/>
                  <a:ext cx="747256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6667" t="-6250" r="-6667" b="-5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6BC3E969-E399-DA44-9C75-741BB462B742}"/>
                    </a:ext>
                  </a:extLst>
                </p:cNvPr>
                <p:cNvSpPr txBox="1"/>
                <p:nvPr/>
              </p:nvSpPr>
              <p:spPr>
                <a:xfrm>
                  <a:off x="313579" y="3151236"/>
                  <a:ext cx="93307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𝑟𝑎𝑡𝑖𝑛𝑔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6BC3E969-E399-DA44-9C75-741BB462B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79" y="3151236"/>
                  <a:ext cx="933076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5405" t="-6250" r="-5405" b="-5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Google Shape;99;p15">
            <a:extLst>
              <a:ext uri="{FF2B5EF4-FFF2-40B4-BE49-F238E27FC236}">
                <a16:creationId xmlns:a16="http://schemas.microsoft.com/office/drawing/2014/main" id="{86DFF7AE-AF19-2540-815B-C1E27AE6C82F}"/>
              </a:ext>
            </a:extLst>
          </p:cNvPr>
          <p:cNvSpPr txBox="1">
            <a:spLocks/>
          </p:cNvSpPr>
          <p:nvPr/>
        </p:nvSpPr>
        <p:spPr>
          <a:xfrm>
            <a:off x="3530008" y="1305547"/>
            <a:ext cx="4888141" cy="95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altLang="zh-TW" sz="1800" dirty="0"/>
              <a:t>Use a look-up layer to transform</a:t>
            </a:r>
            <a:endParaRPr lang="en-US" sz="1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0087353-0E4C-9848-8DA0-1E13D0FB1F02}"/>
                  </a:ext>
                </a:extLst>
              </p:cNvPr>
              <p:cNvSpPr txBox="1"/>
              <p:nvPr/>
            </p:nvSpPr>
            <p:spPr>
              <a:xfrm>
                <a:off x="3848986" y="1978072"/>
                <a:ext cx="504131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𝐸𝑚𝑏𝑒𝑑𝑑𝑖𝑛𝑔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kumimoji="1"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p>
                      </m:s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p>
                      </m:s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0087353-0E4C-9848-8DA0-1E13D0FB1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86" y="1978072"/>
                <a:ext cx="5041316" cy="281937"/>
              </a:xfrm>
              <a:prstGeom prst="rect">
                <a:avLst/>
              </a:prstGeom>
              <a:blipFill>
                <a:blip r:embed="rId7"/>
                <a:stretch>
                  <a:fillRect l="-1008" b="-391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99;p15">
            <a:extLst>
              <a:ext uri="{FF2B5EF4-FFF2-40B4-BE49-F238E27FC236}">
                <a16:creationId xmlns:a16="http://schemas.microsoft.com/office/drawing/2014/main" id="{3FDFCCB5-707B-BA41-B219-499089C6A324}"/>
              </a:ext>
            </a:extLst>
          </p:cNvPr>
          <p:cNvSpPr txBox="1">
            <a:spLocks/>
          </p:cNvSpPr>
          <p:nvPr/>
        </p:nvSpPr>
        <p:spPr>
          <a:xfrm>
            <a:off x="3530008" y="2367731"/>
            <a:ext cx="4888141" cy="95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altLang="zh-TW" sz="1800" dirty="0"/>
              <a:t>Produce a single vectorized representation</a:t>
            </a:r>
            <a:endParaRPr lang="en-US" sz="1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21AC234-B92C-464E-B6B6-2431A3D5DEEE}"/>
                  </a:ext>
                </a:extLst>
              </p:cNvPr>
              <p:cNvSpPr txBox="1"/>
              <p:nvPr/>
            </p:nvSpPr>
            <p:spPr>
              <a:xfrm>
                <a:off x="3848986" y="3007402"/>
                <a:ext cx="3270191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𝑀𝐿𝑃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([ 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])</m:t>
                      </m:r>
                      <m:r>
                        <a:rPr kumimoji="1" lang="en-US" altLang="zh-TW" sz="18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21AC234-B92C-464E-B6B6-2431A3D5D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86" y="3007402"/>
                <a:ext cx="3270191" cy="282257"/>
              </a:xfrm>
              <a:prstGeom prst="rect">
                <a:avLst/>
              </a:prstGeom>
              <a:blipFill>
                <a:blip r:embed="rId8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99;p15">
            <a:extLst>
              <a:ext uri="{FF2B5EF4-FFF2-40B4-BE49-F238E27FC236}">
                <a16:creationId xmlns:a16="http://schemas.microsoft.com/office/drawing/2014/main" id="{AFEEA2A6-5D8F-5648-BC46-31D33BF9AAB5}"/>
              </a:ext>
            </a:extLst>
          </p:cNvPr>
          <p:cNvSpPr txBox="1">
            <a:spLocks/>
          </p:cNvSpPr>
          <p:nvPr/>
        </p:nvSpPr>
        <p:spPr>
          <a:xfrm>
            <a:off x="3698813" y="3258958"/>
            <a:ext cx="4888141" cy="95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1400" dirty="0">
                <a:solidFill>
                  <a:srgbClr val="92D050"/>
                </a:solidFill>
              </a:rPr>
              <a:t>summarizes the information  from u, </a:t>
            </a:r>
            <a:r>
              <a:rPr lang="en-US" altLang="zh-TW" sz="1400" dirty="0" err="1">
                <a:solidFill>
                  <a:srgbClr val="92D050"/>
                </a:solidFill>
              </a:rPr>
              <a:t>i</a:t>
            </a:r>
            <a:r>
              <a:rPr lang="en-US" altLang="zh-TW" sz="1400" dirty="0">
                <a:solidFill>
                  <a:srgbClr val="92D050"/>
                </a:solidFill>
              </a:rPr>
              <a:t>, r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105460A3-9EC1-B144-A285-7E35B5364DCA}"/>
              </a:ext>
            </a:extLst>
          </p:cNvPr>
          <p:cNvSpPr/>
          <p:nvPr/>
        </p:nvSpPr>
        <p:spPr>
          <a:xfrm>
            <a:off x="4458124" y="2903245"/>
            <a:ext cx="413568" cy="396565"/>
          </a:xfrm>
          <a:prstGeom prst="rect">
            <a:avLst/>
          </a:prstGeom>
          <a:solidFill>
            <a:srgbClr val="C5D6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2CD6CF1-87B4-444C-8FD9-2D9AC8C8C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81" b="75290"/>
          <a:stretch/>
        </p:blipFill>
        <p:spPr>
          <a:xfrm>
            <a:off x="2303935" y="1033150"/>
            <a:ext cx="5272383" cy="128931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0B175D4-FC50-B245-BFC8-F441E29C84F7}"/>
              </a:ext>
            </a:extLst>
          </p:cNvPr>
          <p:cNvSpPr/>
          <p:nvPr/>
        </p:nvSpPr>
        <p:spPr>
          <a:xfrm>
            <a:off x="2521031" y="2016045"/>
            <a:ext cx="3663503" cy="4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5543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300" dirty="0"/>
              <a:t>Aspect Decoder </a:t>
            </a:r>
            <a:r>
              <a:rPr lang="en-US" altLang="zh-TW" sz="1400" dirty="0"/>
              <a:t>- Aspect Sequence Generation</a:t>
            </a:r>
            <a:endParaRPr sz="23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8BE988-B257-6247-AA07-6296752F2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0B14FB8-B0B5-5D4A-AF00-E1FA32121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652" y="1679148"/>
            <a:ext cx="3882373" cy="2809937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E1C42BE7-B8F5-5846-973A-6BFFBC127D9D}"/>
              </a:ext>
            </a:extLst>
          </p:cNvPr>
          <p:cNvGrpSpPr/>
          <p:nvPr/>
        </p:nvGrpSpPr>
        <p:grpSpPr>
          <a:xfrm>
            <a:off x="70235" y="3489198"/>
            <a:ext cx="2450795" cy="1654254"/>
            <a:chOff x="-212989" y="3430257"/>
            <a:chExt cx="2928707" cy="229629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EDDE44F-C563-C14B-A804-5BABEE52A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34" t="24711" r="69150" b="26488"/>
            <a:stretch/>
          </p:blipFill>
          <p:spPr>
            <a:xfrm rot="16200000">
              <a:off x="-75940" y="3293209"/>
              <a:ext cx="2296297" cy="257039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F521E5D-171D-104B-A5B5-A524FD1EDC20}"/>
                </a:ext>
              </a:extLst>
            </p:cNvPr>
            <p:cNvSpPr/>
            <p:nvPr/>
          </p:nvSpPr>
          <p:spPr>
            <a:xfrm rot="16200000">
              <a:off x="1728331" y="3429350"/>
              <a:ext cx="986480" cy="988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0993BF20-4196-594A-92CD-911166791705}"/>
              </a:ext>
            </a:extLst>
          </p:cNvPr>
          <p:cNvSpPr/>
          <p:nvPr/>
        </p:nvSpPr>
        <p:spPr>
          <a:xfrm rot="16200000">
            <a:off x="796752" y="2420345"/>
            <a:ext cx="443759" cy="189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D28E8FF-B9C2-9E49-98AD-C334A566F25F}"/>
              </a:ext>
            </a:extLst>
          </p:cNvPr>
          <p:cNvSpPr/>
          <p:nvPr/>
        </p:nvSpPr>
        <p:spPr>
          <a:xfrm rot="16200000">
            <a:off x="1921084" y="3235189"/>
            <a:ext cx="216377" cy="494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29D2136-A07C-1C49-A2FC-7B4696D5F5BF}"/>
              </a:ext>
            </a:extLst>
          </p:cNvPr>
          <p:cNvCxnSpPr>
            <a:cxnSpLocks/>
          </p:cNvCxnSpPr>
          <p:nvPr/>
        </p:nvCxnSpPr>
        <p:spPr>
          <a:xfrm flipV="1">
            <a:off x="1145711" y="3340354"/>
            <a:ext cx="1038205" cy="25026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414C3F53-B11E-CF46-9C0D-F3632EEC4ACE}"/>
              </a:ext>
            </a:extLst>
          </p:cNvPr>
          <p:cNvCxnSpPr>
            <a:cxnSpLocks/>
          </p:cNvCxnSpPr>
          <p:nvPr/>
        </p:nvCxnSpPr>
        <p:spPr>
          <a:xfrm flipV="1">
            <a:off x="1114208" y="3104327"/>
            <a:ext cx="450932" cy="48629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F741FFE7-ACD4-D44E-BAF9-87E84674A69B}"/>
              </a:ext>
            </a:extLst>
          </p:cNvPr>
          <p:cNvSpPr/>
          <p:nvPr/>
        </p:nvSpPr>
        <p:spPr>
          <a:xfrm rot="16200000">
            <a:off x="2279823" y="2382876"/>
            <a:ext cx="154014" cy="1304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5FF9FEF-CC67-9B4D-876E-F37326342590}"/>
              </a:ext>
            </a:extLst>
          </p:cNvPr>
          <p:cNvSpPr/>
          <p:nvPr/>
        </p:nvSpPr>
        <p:spPr>
          <a:xfrm rot="16200000">
            <a:off x="2730110" y="2565554"/>
            <a:ext cx="137294" cy="995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99;p15">
                <a:extLst>
                  <a:ext uri="{FF2B5EF4-FFF2-40B4-BE49-F238E27FC236}">
                    <a16:creationId xmlns:a16="http://schemas.microsoft.com/office/drawing/2014/main" id="{F311C467-D29F-814B-800B-3D1090E30D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3051" y="2257742"/>
                <a:ext cx="4535655" cy="579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:r>
                  <a:rPr lang="en-US" altLang="zh-TW" sz="1800" i="1" dirty="0">
                    <a:latin typeface="Cambria Math" panose="02040503050406030204" pitchFamily="18" charset="0"/>
                  </a:rPr>
                  <a:t>Intitalized: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sz="1800" dirty="0"/>
              </a:p>
            </p:txBody>
          </p:sp>
        </mc:Choice>
        <mc:Fallback>
          <p:sp>
            <p:nvSpPr>
              <p:cNvPr id="25" name="Google Shape;99;p15">
                <a:extLst>
                  <a:ext uri="{FF2B5EF4-FFF2-40B4-BE49-F238E27FC236}">
                    <a16:creationId xmlns:a16="http://schemas.microsoft.com/office/drawing/2014/main" id="{F311C467-D29F-814B-800B-3D1090E30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51" y="2257742"/>
                <a:ext cx="4535655" cy="579887"/>
              </a:xfrm>
              <a:prstGeom prst="rect">
                <a:avLst/>
              </a:prstGeom>
              <a:blipFill>
                <a:blip r:embed="rId5"/>
                <a:stretch>
                  <a:fillRect l="-280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Google Shape;99;p15">
                <a:extLst>
                  <a:ext uri="{FF2B5EF4-FFF2-40B4-BE49-F238E27FC236}">
                    <a16:creationId xmlns:a16="http://schemas.microsoft.com/office/drawing/2014/main" id="{2B0DE885-7BE9-2B40-9D70-251A70B41D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1857" y="3566951"/>
                <a:ext cx="453765" cy="55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TW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Google Shape;99;p15">
                <a:extLst>
                  <a:ext uri="{FF2B5EF4-FFF2-40B4-BE49-F238E27FC236}">
                    <a16:creationId xmlns:a16="http://schemas.microsoft.com/office/drawing/2014/main" id="{2B0DE885-7BE9-2B40-9D70-251A70B41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857" y="3566951"/>
                <a:ext cx="453765" cy="5579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Google Shape;99;p15">
                <a:extLst>
                  <a:ext uri="{FF2B5EF4-FFF2-40B4-BE49-F238E27FC236}">
                    <a16:creationId xmlns:a16="http://schemas.microsoft.com/office/drawing/2014/main" id="{87D47569-064B-3F43-9346-FD05CCC38B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778" y="2958057"/>
                <a:ext cx="453765" cy="55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TW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Google Shape;99;p15">
                <a:extLst>
                  <a:ext uri="{FF2B5EF4-FFF2-40B4-BE49-F238E27FC236}">
                    <a16:creationId xmlns:a16="http://schemas.microsoft.com/office/drawing/2014/main" id="{87D47569-064B-3F43-9346-FD05CCC38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8" y="2958057"/>
                <a:ext cx="453765" cy="557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Google Shape;99;p15">
                <a:extLst>
                  <a:ext uri="{FF2B5EF4-FFF2-40B4-BE49-F238E27FC236}">
                    <a16:creationId xmlns:a16="http://schemas.microsoft.com/office/drawing/2014/main" id="{BB77BB60-B093-4C46-B241-582C31158D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8027" y="3132199"/>
                <a:ext cx="453765" cy="55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TW" sz="1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Google Shape;99;p15">
                <a:extLst>
                  <a:ext uri="{FF2B5EF4-FFF2-40B4-BE49-F238E27FC236}">
                    <a16:creationId xmlns:a16="http://schemas.microsoft.com/office/drawing/2014/main" id="{BB77BB60-B093-4C46-B241-582C31158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27" y="3132199"/>
                <a:ext cx="453765" cy="5579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>
            <a:extLst>
              <a:ext uri="{FF2B5EF4-FFF2-40B4-BE49-F238E27FC236}">
                <a16:creationId xmlns:a16="http://schemas.microsoft.com/office/drawing/2014/main" id="{7D23A639-E215-2441-B1D6-6AD9942AC98F}"/>
              </a:ext>
            </a:extLst>
          </p:cNvPr>
          <p:cNvSpPr/>
          <p:nvPr/>
        </p:nvSpPr>
        <p:spPr>
          <a:xfrm rot="16200000">
            <a:off x="1941556" y="4024562"/>
            <a:ext cx="856372" cy="30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4C5A1FD-D04A-6447-B338-49A41EEB1A1B}"/>
              </a:ext>
            </a:extLst>
          </p:cNvPr>
          <p:cNvCxnSpPr>
            <a:cxnSpLocks/>
          </p:cNvCxnSpPr>
          <p:nvPr/>
        </p:nvCxnSpPr>
        <p:spPr>
          <a:xfrm>
            <a:off x="1318437" y="3667943"/>
            <a:ext cx="1202594" cy="21637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0857CCEE-989E-CC44-928E-BA9361563CC1}"/>
              </a:ext>
            </a:extLst>
          </p:cNvPr>
          <p:cNvSpPr/>
          <p:nvPr/>
        </p:nvSpPr>
        <p:spPr>
          <a:xfrm>
            <a:off x="2939525" y="3797397"/>
            <a:ext cx="303407" cy="154015"/>
          </a:xfrm>
          <a:prstGeom prst="rect">
            <a:avLst/>
          </a:prstGeom>
          <a:solidFill>
            <a:srgbClr val="E5B9B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E4A1275-4973-2741-AF9F-3A73B84F3EAD}"/>
              </a:ext>
            </a:extLst>
          </p:cNvPr>
          <p:cNvSpPr/>
          <p:nvPr/>
        </p:nvSpPr>
        <p:spPr>
          <a:xfrm>
            <a:off x="5592813" y="2921517"/>
            <a:ext cx="499652" cy="378294"/>
          </a:xfrm>
          <a:prstGeom prst="rect">
            <a:avLst/>
          </a:prstGeom>
          <a:solidFill>
            <a:srgbClr val="E5B9B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6B1E4FB-EFD8-EF46-B1A4-9107CAAC47C5}"/>
              </a:ext>
            </a:extLst>
          </p:cNvPr>
          <p:cNvSpPr/>
          <p:nvPr/>
        </p:nvSpPr>
        <p:spPr>
          <a:xfrm>
            <a:off x="3242932" y="4114072"/>
            <a:ext cx="170119" cy="320076"/>
          </a:xfrm>
          <a:prstGeom prst="rect">
            <a:avLst/>
          </a:prstGeom>
          <a:solidFill>
            <a:srgbClr val="FFE69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65CDCAD-D5B7-E243-BA85-CF30073F8B30}"/>
              </a:ext>
            </a:extLst>
          </p:cNvPr>
          <p:cNvSpPr/>
          <p:nvPr/>
        </p:nvSpPr>
        <p:spPr>
          <a:xfrm>
            <a:off x="6215362" y="2921516"/>
            <a:ext cx="562029" cy="378295"/>
          </a:xfrm>
          <a:prstGeom prst="rect">
            <a:avLst/>
          </a:prstGeom>
          <a:solidFill>
            <a:srgbClr val="FFE69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Google Shape;99;p15">
                <a:extLst>
                  <a:ext uri="{FF2B5EF4-FFF2-40B4-BE49-F238E27FC236}">
                    <a16:creationId xmlns:a16="http://schemas.microsoft.com/office/drawing/2014/main" id="{B0C116EE-14AD-7E4E-B047-8B97743073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2418" y="2679253"/>
                <a:ext cx="4535655" cy="562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11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Lato"/>
                  <a:buChar char="●"/>
                  <a:defRPr sz="13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●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accent1"/>
                  </a:buClr>
                  <a:buSzPts val="1100"/>
                  <a:buFont typeface="Lato"/>
                  <a:buChar char="○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29845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accent1"/>
                  </a:buClr>
                  <a:buSzPts val="1100"/>
                  <a:buFont typeface="Lato"/>
                  <a:buChar char="■"/>
                  <a:defRPr sz="1100" b="0" i="0" u="none" strike="noStrike" cap="none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𝐺𝑅𝑈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 −1</m:t>
                            </m:r>
                          </m:sub>
                        </m:sSub>
                      </m:sub>
                      <m:sup/>
                    </m:sSubSup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285750" indent="-285750">
                  <a:lnSpc>
                    <a:spcPct val="150000"/>
                  </a:lnSpc>
                </a:pPr>
                <a:endParaRPr lang="en-US" altLang="zh-TW" sz="1800" dirty="0"/>
              </a:p>
            </p:txBody>
          </p:sp>
        </mc:Choice>
        <mc:Fallback>
          <p:sp>
            <p:nvSpPr>
              <p:cNvPr id="45" name="Google Shape;99;p15">
                <a:extLst>
                  <a:ext uri="{FF2B5EF4-FFF2-40B4-BE49-F238E27FC236}">
                    <a16:creationId xmlns:a16="http://schemas.microsoft.com/office/drawing/2014/main" id="{B0C116EE-14AD-7E4E-B047-8B9774307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418" y="2679253"/>
                <a:ext cx="4535655" cy="562759"/>
              </a:xfrm>
              <a:prstGeom prst="rect">
                <a:avLst/>
              </a:prstGeom>
              <a:blipFill>
                <a:blip r:embed="rId9"/>
                <a:stretch>
                  <a:fillRect l="-280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BB0AC3B6-5F6C-B648-B43A-17E6A8AE69E5}"/>
                  </a:ext>
                </a:extLst>
              </p:cNvPr>
              <p:cNvSpPr/>
              <p:nvPr/>
            </p:nvSpPr>
            <p:spPr>
              <a:xfrm>
                <a:off x="3441309" y="3482431"/>
                <a:ext cx="302580" cy="344966"/>
              </a:xfrm>
              <a:prstGeom prst="rect">
                <a:avLst/>
              </a:prstGeom>
              <a:solidFill>
                <a:srgbClr val="C5D69F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BB0AC3B6-5F6C-B648-B43A-17E6A8AE6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09" y="3482431"/>
                <a:ext cx="302580" cy="344966"/>
              </a:xfrm>
              <a:prstGeom prst="rect">
                <a:avLst/>
              </a:prstGeom>
              <a:blipFill>
                <a:blip r:embed="rId10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Google Shape;99;p15">
            <a:extLst>
              <a:ext uri="{FF2B5EF4-FFF2-40B4-BE49-F238E27FC236}">
                <a16:creationId xmlns:a16="http://schemas.microsoft.com/office/drawing/2014/main" id="{6D5A1AC2-AC58-8641-88C1-67949E05EBF8}"/>
              </a:ext>
            </a:extLst>
          </p:cNvPr>
          <p:cNvSpPr txBox="1">
            <a:spLocks/>
          </p:cNvSpPr>
          <p:nvPr/>
        </p:nvSpPr>
        <p:spPr>
          <a:xfrm>
            <a:off x="7236577" y="1141349"/>
            <a:ext cx="2035014" cy="50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700" dirty="0">
                <a:highlight>
                  <a:srgbClr val="FFFF00"/>
                </a:highlight>
              </a:rPr>
              <a:t>GRU</a:t>
            </a:r>
          </a:p>
        </p:txBody>
      </p:sp>
    </p:spTree>
    <p:extLst>
      <p:ext uri="{BB962C8B-B14F-4D97-AF65-F5344CB8AC3E}">
        <p14:creationId xmlns:p14="http://schemas.microsoft.com/office/powerpoint/2010/main" val="313125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9" grpId="0" animBg="1"/>
      <p:bldP spid="41" grpId="0" animBg="1"/>
      <p:bldP spid="43" grpId="0" animBg="1"/>
      <p:bldP spid="44" grpId="0" animBg="1"/>
      <p:bldP spid="45" grpId="0"/>
    </p:bld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529</Words>
  <Application>Microsoft Macintosh PowerPoint</Application>
  <PresentationFormat>如螢幕大小 (16:9)</PresentationFormat>
  <Paragraphs>118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Lato</vt:lpstr>
      <vt:lpstr>Arial</vt:lpstr>
      <vt:lpstr>Raleway</vt:lpstr>
      <vt:lpstr>Cambria Math</vt:lpstr>
      <vt:lpstr>Streamline</vt:lpstr>
      <vt:lpstr>Generating Long and Informative Reviews with Aspect-Aware Coarse-to-Fine Decoding</vt:lpstr>
      <vt:lpstr>Outline</vt:lpstr>
      <vt:lpstr>Generating Reviews</vt:lpstr>
      <vt:lpstr>Generating Reviews</vt:lpstr>
      <vt:lpstr>Motivation</vt:lpstr>
      <vt:lpstr>Aim(s)</vt:lpstr>
      <vt:lpstr>Framework</vt:lpstr>
      <vt:lpstr>Context Encoder - Aspect Sequence Generation </vt:lpstr>
      <vt:lpstr>Aspect Decoder - Aspect Sequence Generation</vt:lpstr>
      <vt:lpstr>Aspect Decoder (Attention) - Aspect Sequence Generation</vt:lpstr>
      <vt:lpstr>Sketch Decoder - Aspect-Aware Sketch Generation</vt:lpstr>
      <vt:lpstr>Sketch Encoder - Sketch-based Review Generation</vt:lpstr>
      <vt:lpstr>Sentence Decoder - Sketch-based Review Generation</vt:lpstr>
      <vt:lpstr>Dataset</vt:lpstr>
      <vt:lpstr>Performance comparisons of different methods</vt:lpstr>
      <vt:lpstr>Ablation analysis</vt:lpstr>
      <vt:lpstr>Aspect coverage evaluation</vt:lpstr>
      <vt:lpstr>Fluency evaluation</vt:lpstr>
      <vt:lpstr>Case Study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Long and Informative Reviews with Aspect-Aware Coarse-to-Fine Decoding</dc:title>
  <cp:lastModifiedBy>Microsoft Office User</cp:lastModifiedBy>
  <cp:revision>34</cp:revision>
  <dcterms:modified xsi:type="dcterms:W3CDTF">2020-10-13T04:45:18Z</dcterms:modified>
</cp:coreProperties>
</file>